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1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74" r:id="rId7"/>
    <p:sldId id="275" r:id="rId8"/>
    <p:sldId id="276" r:id="rId9"/>
    <p:sldId id="280" r:id="rId10"/>
    <p:sldId id="279" r:id="rId11"/>
    <p:sldId id="277" r:id="rId12"/>
    <p:sldId id="278" r:id="rId13"/>
    <p:sldId id="281" r:id="rId14"/>
    <p:sldId id="282" r:id="rId15"/>
    <p:sldId id="283" r:id="rId16"/>
    <p:sldId id="284" r:id="rId17"/>
    <p:sldId id="259" r:id="rId18"/>
    <p:sldId id="264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A9"/>
    <a:srgbClr val="89D9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405"/>
  </p:normalViewPr>
  <p:slideViewPr>
    <p:cSldViewPr snapToGrid="0">
      <p:cViewPr varScale="1">
        <p:scale>
          <a:sx n="71" d="100"/>
          <a:sy n="71" d="100"/>
        </p:scale>
        <p:origin x="7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B3FCDF6-4817-569D-83C8-B0ED426B5B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7234D80-80E9-BF45-BEAE-DEEA95A9C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62B75C2-27E3-0FF7-027F-B9151FB98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2209-6A32-734B-87A2-CDA8CCACCBB8}" type="datetimeFigureOut">
              <a:rPr lang="es-MX" smtClean="0"/>
              <a:t>23/02/2023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C62FA06-D10A-BC0E-8F0A-263D3CC98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DFE50AA-A050-F3F2-7F2D-E3FA862D3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E6AE-CF89-834D-8F3A-730DC7CDA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017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3F8358-6574-05FC-AA0C-478D23B78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FCE72FA-A760-ED8A-DAC1-B1D504B7A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0D929D3-73B9-2C74-EC75-7B9FAD7AE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2209-6A32-734B-87A2-CDA8CCACCBB8}" type="datetimeFigureOut">
              <a:rPr lang="es-MX" smtClean="0"/>
              <a:t>23/02/2023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F925826-ABCF-E36F-5228-6C3E2DDC9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5090D3C-A970-D3D7-E67B-6EF2F2E1E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E6AE-CF89-834D-8F3A-730DC7CDA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8985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6FB8D22A-24A9-C569-4CE0-F9F03C05A5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CBC1573A-8B9D-26D2-668D-46897CA27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2A37BA8-2432-94A8-F91B-91D70D68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2209-6A32-734B-87A2-CDA8CCACCBB8}" type="datetimeFigureOut">
              <a:rPr lang="es-MX" smtClean="0"/>
              <a:t>23/02/2023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1E26ACB-CD8D-D9A5-BF76-649E087D7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49559CE-F2DE-75AC-9D64-254E6419F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E6AE-CF89-834D-8F3A-730DC7CDA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6139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A537C7-6DDA-AFCB-2F2E-F92DF6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79A21CE-6127-A41D-2F64-586D6F3F1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2B44EB5-0AAA-FA9B-3082-07EC889F3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2209-6A32-734B-87A2-CDA8CCACCBB8}" type="datetimeFigureOut">
              <a:rPr lang="es-MX" smtClean="0"/>
              <a:t>23/02/2023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C3B4B7E-8848-DEE6-3AF8-CE5D7E340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A03FEB9-4F45-1814-994B-FD23E9C5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E6AE-CF89-834D-8F3A-730DC7CDA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7856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BFC408-5435-9FBD-F466-208C8885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5154278-6B07-80A0-00BC-51693F211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AD59090-C1C3-9CBC-551B-11B1A5672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2209-6A32-734B-87A2-CDA8CCACCBB8}" type="datetimeFigureOut">
              <a:rPr lang="es-MX" smtClean="0"/>
              <a:t>23/02/2023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E0C4DB3-ADA9-579F-767F-5A6B20834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15FC74F-CC1A-EA80-E017-D1D61D6CE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E6AE-CF89-834D-8F3A-730DC7CDA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5245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ACD516C-7379-405D-1D98-0B600464B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4026DCC-8555-FEA2-976D-711D37BF5E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8DE08D8-BDD3-C83F-246E-8A628E50E1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11113E8-763A-F360-7846-3A06A154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2209-6A32-734B-87A2-CDA8CCACCBB8}" type="datetimeFigureOut">
              <a:rPr lang="es-MX" smtClean="0"/>
              <a:t>23/02/2023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37E500A-88E8-582A-B9F6-35A16E71F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2638868-E739-05E1-6AEA-3C088531F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E6AE-CF89-834D-8F3A-730DC7CDA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3933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C69626-5191-C837-1068-88FE29E9E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865079A-B0D9-8853-39B7-35493748A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5707BDC-CA7A-B8C6-AD7E-07BB0A8A8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A48AAE8F-E988-03E8-58EE-6EC588A8B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43EFD0A6-9416-EF23-0B5D-CBEA898271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45BC5F78-8670-E229-6C39-3405195C0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2209-6A32-734B-87A2-CDA8CCACCBB8}" type="datetimeFigureOut">
              <a:rPr lang="es-MX" smtClean="0"/>
              <a:t>23/02/2023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11F67B47-854E-1482-2876-3C004CB93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C83EE837-5900-D344-4D6D-A8D01D90E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E6AE-CF89-834D-8F3A-730DC7CDA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267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26F4920-571A-E24F-5C43-28F1F21BB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92FF5C33-B315-BA37-8CB2-15FF6F7A8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2209-6A32-734B-87A2-CDA8CCACCBB8}" type="datetimeFigureOut">
              <a:rPr lang="es-MX" smtClean="0"/>
              <a:t>23/02/2023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D6FCDC7-3A27-5AFC-4E4A-6BA45DAFB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489B1D96-551F-CE57-3438-1EFF4C19F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E6AE-CF89-834D-8F3A-730DC7CDA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7420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B8627938-E067-85E5-A55A-F972C0C8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2209-6A32-734B-87A2-CDA8CCACCBB8}" type="datetimeFigureOut">
              <a:rPr lang="es-MX" smtClean="0"/>
              <a:t>23/02/2023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451489B3-3421-F2DF-B5A1-92198AF32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333AD024-A442-4084-AA5B-1432A0A9B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E6AE-CF89-834D-8F3A-730DC7CDA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0835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B3DDD11-8562-85D3-9725-7CC29AEB0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B9386B8-EEC1-EDF6-8981-1B1E38A1B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03E3CF0-004E-D455-AF63-A336618BD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E9FBFB9-A2BF-9297-A81D-D63405649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2209-6A32-734B-87A2-CDA8CCACCBB8}" type="datetimeFigureOut">
              <a:rPr lang="es-MX" smtClean="0"/>
              <a:t>23/02/2023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162CC10-32C4-AA85-E58B-126E272B5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ADA7C49-F7D9-299A-33DB-77DAA221E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E6AE-CF89-834D-8F3A-730DC7CDA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3604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EBEF09A-A2FC-A9B4-0B00-7D613FA9E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E3D9EC1E-1681-6F1B-B074-8A5753B36A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13C7B83-9B56-3998-8F07-09CC980C78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E696238-EFC6-C44B-C2B7-B1221279E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2209-6A32-734B-87A2-CDA8CCACCBB8}" type="datetimeFigureOut">
              <a:rPr lang="es-MX" smtClean="0"/>
              <a:t>23/02/2023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9B64EFC-8DFA-33D6-4A03-8DD25BD21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26582CE-8C54-FDCC-4A7A-BC71626DB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E6AE-CF89-834D-8F3A-730DC7CDA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8303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80B094F9-2B93-C300-61C0-AD17ABDE6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359B6CB-FA32-E69F-DA9B-5211AD3AB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D777725-72D0-08B3-F1C7-ADD891DDFB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82209-6A32-734B-87A2-CDA8CCACCBB8}" type="datetimeFigureOut">
              <a:rPr lang="es-MX" smtClean="0"/>
              <a:t>23/02/2023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B7E65D6-EF39-28B2-E0C9-5A58F8CBC0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C585A5B-9A17-4559-BE1A-59C6D9EB0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CE6AE-CF89-834D-8F3A-730DC7CDA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425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67303A1-FF6C-7BE6-4491-3FA4B6182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004" y="476656"/>
            <a:ext cx="10184129" cy="50292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E1A098C-BF38-32F0-A844-79A8CDDE4021}"/>
              </a:ext>
            </a:extLst>
          </p:cNvPr>
          <p:cNvSpPr txBox="1"/>
          <p:nvPr/>
        </p:nvSpPr>
        <p:spPr>
          <a:xfrm>
            <a:off x="1156111" y="848433"/>
            <a:ext cx="42706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CAPACITACIÓN</a:t>
            </a:r>
            <a:endParaRPr lang="es-MX" sz="4000" b="1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  <a:p>
            <a:r>
              <a:rPr lang="es-MX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MUNICIPAL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A362A4D1-1D12-0E79-6C21-DD81E98FEECA}"/>
              </a:ext>
            </a:extLst>
          </p:cNvPr>
          <p:cNvSpPr/>
          <p:nvPr/>
        </p:nvSpPr>
        <p:spPr>
          <a:xfrm>
            <a:off x="0" y="1117165"/>
            <a:ext cx="408563" cy="1509303"/>
          </a:xfrm>
          <a:prstGeom prst="rect">
            <a:avLst/>
          </a:prstGeom>
          <a:solidFill>
            <a:srgbClr val="89D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7B12CE4C-525D-B350-7C48-DD4E655CA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25" y="5505856"/>
            <a:ext cx="2099650" cy="98983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096000" y="6183554"/>
            <a:ext cx="6096000" cy="312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4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c Sans MS" panose="030F0702030302020204" pitchFamily="66" charset="0"/>
              </a:rPr>
              <a:t>DIRECCIÓN GENERAL DE CAPACITACIÓN Y CERTIFICACIÓN</a:t>
            </a:r>
            <a:endParaRPr lang="es-MX" sz="1200" b="1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5E1A098C-BF38-32F0-A844-79A8CDDE4021}"/>
              </a:ext>
            </a:extLst>
          </p:cNvPr>
          <p:cNvSpPr txBox="1"/>
          <p:nvPr/>
        </p:nvSpPr>
        <p:spPr>
          <a:xfrm>
            <a:off x="1156111" y="2828200"/>
            <a:ext cx="38929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HERRAMIENTA</a:t>
            </a:r>
          </a:p>
          <a:p>
            <a:r>
              <a:rPr lang="es-MX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Plan </a:t>
            </a:r>
            <a:r>
              <a:rPr lang="es-MX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de Capacitación Interna para </a:t>
            </a:r>
            <a:r>
              <a:rPr lang="es-MX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Funcionarios Municipales y ciudadanos.</a:t>
            </a:r>
          </a:p>
        </p:txBody>
      </p:sp>
    </p:spTree>
    <p:extLst>
      <p:ext uri="{BB962C8B-B14F-4D97-AF65-F5344CB8AC3E}">
        <p14:creationId xmlns:p14="http://schemas.microsoft.com/office/powerpoint/2010/main" val="2627558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3AF57A91-C876-786E-D021-CD1A3F8D66C6}"/>
              </a:ext>
            </a:extLst>
          </p:cNvPr>
          <p:cNvSpPr/>
          <p:nvPr/>
        </p:nvSpPr>
        <p:spPr>
          <a:xfrm>
            <a:off x="0" y="10641"/>
            <a:ext cx="12192000" cy="155643"/>
          </a:xfrm>
          <a:prstGeom prst="rect">
            <a:avLst/>
          </a:prstGeom>
          <a:solidFill>
            <a:srgbClr val="89D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AF618E6-1D5B-30C3-FFCC-4FFE35447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739" y="5646533"/>
            <a:ext cx="1692614" cy="79794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098B103C-663C-661F-A5C0-567E4C97CF87}"/>
              </a:ext>
            </a:extLst>
          </p:cNvPr>
          <p:cNvSpPr/>
          <p:nvPr/>
        </p:nvSpPr>
        <p:spPr>
          <a:xfrm>
            <a:off x="6780178" y="6558884"/>
            <a:ext cx="5411821" cy="300832"/>
          </a:xfrm>
          <a:prstGeom prst="rect">
            <a:avLst/>
          </a:prstGeom>
          <a:solidFill>
            <a:srgbClr val="00A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9">
            <a:extLst>
              <a:ext uri="{FF2B5EF4-FFF2-40B4-BE49-F238E27FC236}">
                <a16:creationId xmlns:a16="http://schemas.microsoft.com/office/drawing/2014/main" xmlns="" id="{B6708045-D8FA-7F5B-7703-D40F9DE54B9C}"/>
              </a:ext>
            </a:extLst>
          </p:cNvPr>
          <p:cNvSpPr/>
          <p:nvPr/>
        </p:nvSpPr>
        <p:spPr>
          <a:xfrm>
            <a:off x="0" y="6121314"/>
            <a:ext cx="9212094" cy="646331"/>
          </a:xfrm>
          <a:custGeom>
            <a:avLst/>
            <a:gdLst>
              <a:gd name="connsiteX0" fmla="*/ 0 w 9212094"/>
              <a:gd name="connsiteY0" fmla="*/ 0 h 504925"/>
              <a:gd name="connsiteX1" fmla="*/ 9212094 w 9212094"/>
              <a:gd name="connsiteY1" fmla="*/ 0 h 504925"/>
              <a:gd name="connsiteX2" fmla="*/ 9212094 w 9212094"/>
              <a:gd name="connsiteY2" fmla="*/ 504925 h 504925"/>
              <a:gd name="connsiteX3" fmla="*/ 0 w 9212094"/>
              <a:gd name="connsiteY3" fmla="*/ 504925 h 504925"/>
              <a:gd name="connsiteX4" fmla="*/ 0 w 9212094"/>
              <a:gd name="connsiteY4" fmla="*/ 0 h 504925"/>
              <a:gd name="connsiteX0" fmla="*/ 0 w 9212094"/>
              <a:gd name="connsiteY0" fmla="*/ 0 h 504925"/>
              <a:gd name="connsiteX1" fmla="*/ 8693110 w 9212094"/>
              <a:gd name="connsiteY1" fmla="*/ 12356 h 504925"/>
              <a:gd name="connsiteX2" fmla="*/ 9212094 w 9212094"/>
              <a:gd name="connsiteY2" fmla="*/ 504925 h 504925"/>
              <a:gd name="connsiteX3" fmla="*/ 0 w 9212094"/>
              <a:gd name="connsiteY3" fmla="*/ 504925 h 504925"/>
              <a:gd name="connsiteX4" fmla="*/ 0 w 9212094"/>
              <a:gd name="connsiteY4" fmla="*/ 0 h 5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2094" h="504925">
                <a:moveTo>
                  <a:pt x="0" y="0"/>
                </a:moveTo>
                <a:lnTo>
                  <a:pt x="8693110" y="12356"/>
                </a:lnTo>
                <a:lnTo>
                  <a:pt x="9212094" y="504925"/>
                </a:lnTo>
                <a:lnTo>
                  <a:pt x="0" y="504925"/>
                </a:lnTo>
                <a:lnTo>
                  <a:pt x="0" y="0"/>
                </a:lnTo>
                <a:close/>
              </a:path>
            </a:pathLst>
          </a:custGeom>
          <a:solidFill>
            <a:srgbClr val="89D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3F7D2E9-324D-2E54-8BDD-127E5C717D11}"/>
              </a:ext>
            </a:extLst>
          </p:cNvPr>
          <p:cNvSpPr txBox="1"/>
          <p:nvPr/>
        </p:nvSpPr>
        <p:spPr>
          <a:xfrm>
            <a:off x="401657" y="272306"/>
            <a:ext cx="11388685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TRABAJO EN REDES: </a:t>
            </a:r>
          </a:p>
          <a:p>
            <a:pPr algn="just">
              <a:lnSpc>
                <a:spcPct val="150000"/>
              </a:lnSpc>
            </a:pPr>
            <a:endParaRPr lang="es-MX" sz="22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s-MX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Se sugiere considerar apoyos de capacitación con el INFOEM u otros organismos de gobierno, universidades, organizaciones de la sociedad civil, entre otros, que permitan fortalecer los contenidos, mecanismos o herramientas de capacitación.</a:t>
            </a:r>
          </a:p>
          <a:p>
            <a:pPr algn="just">
              <a:lnSpc>
                <a:spcPct val="150000"/>
              </a:lnSpc>
            </a:pPr>
            <a:endParaRPr lang="es-MX" sz="22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s-MX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SISTEMA DE SEGUIMIENTO Y </a:t>
            </a:r>
            <a:r>
              <a:rPr lang="es-MX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EVALUACIÓN</a:t>
            </a:r>
            <a:r>
              <a:rPr lang="es-MX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:</a:t>
            </a:r>
            <a:endParaRPr lang="es-MX" sz="22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  <a:p>
            <a:pPr algn="just">
              <a:lnSpc>
                <a:spcPct val="150000"/>
              </a:lnSpc>
            </a:pPr>
            <a:endParaRPr lang="es-MX" sz="22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s-MX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Las actividades de capacitación deben acompañarse de un diagnóstico inicial y de una evaluación de aprendizaje al final del  ejercicio de formación para identificar la  línea base y cierre de las brechas de conocimientos. </a:t>
            </a:r>
          </a:p>
        </p:txBody>
      </p:sp>
    </p:spTree>
    <p:extLst>
      <p:ext uri="{BB962C8B-B14F-4D97-AF65-F5344CB8AC3E}">
        <p14:creationId xmlns:p14="http://schemas.microsoft.com/office/powerpoint/2010/main" val="2320443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3AF57A91-C876-786E-D021-CD1A3F8D66C6}"/>
              </a:ext>
            </a:extLst>
          </p:cNvPr>
          <p:cNvSpPr/>
          <p:nvPr/>
        </p:nvSpPr>
        <p:spPr>
          <a:xfrm>
            <a:off x="0" y="10641"/>
            <a:ext cx="12192000" cy="155643"/>
          </a:xfrm>
          <a:prstGeom prst="rect">
            <a:avLst/>
          </a:prstGeom>
          <a:solidFill>
            <a:srgbClr val="89D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AF618E6-1D5B-30C3-FFCC-4FFE35447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739" y="5646533"/>
            <a:ext cx="1692614" cy="79794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098B103C-663C-661F-A5C0-567E4C97CF87}"/>
              </a:ext>
            </a:extLst>
          </p:cNvPr>
          <p:cNvSpPr/>
          <p:nvPr/>
        </p:nvSpPr>
        <p:spPr>
          <a:xfrm>
            <a:off x="6780178" y="6558884"/>
            <a:ext cx="5411821" cy="300832"/>
          </a:xfrm>
          <a:prstGeom prst="rect">
            <a:avLst/>
          </a:prstGeom>
          <a:solidFill>
            <a:srgbClr val="00A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9">
            <a:extLst>
              <a:ext uri="{FF2B5EF4-FFF2-40B4-BE49-F238E27FC236}">
                <a16:creationId xmlns:a16="http://schemas.microsoft.com/office/drawing/2014/main" xmlns="" id="{B6708045-D8FA-7F5B-7703-D40F9DE54B9C}"/>
              </a:ext>
            </a:extLst>
          </p:cNvPr>
          <p:cNvSpPr/>
          <p:nvPr/>
        </p:nvSpPr>
        <p:spPr>
          <a:xfrm>
            <a:off x="0" y="6121314"/>
            <a:ext cx="9212094" cy="646331"/>
          </a:xfrm>
          <a:custGeom>
            <a:avLst/>
            <a:gdLst>
              <a:gd name="connsiteX0" fmla="*/ 0 w 9212094"/>
              <a:gd name="connsiteY0" fmla="*/ 0 h 504925"/>
              <a:gd name="connsiteX1" fmla="*/ 9212094 w 9212094"/>
              <a:gd name="connsiteY1" fmla="*/ 0 h 504925"/>
              <a:gd name="connsiteX2" fmla="*/ 9212094 w 9212094"/>
              <a:gd name="connsiteY2" fmla="*/ 504925 h 504925"/>
              <a:gd name="connsiteX3" fmla="*/ 0 w 9212094"/>
              <a:gd name="connsiteY3" fmla="*/ 504925 h 504925"/>
              <a:gd name="connsiteX4" fmla="*/ 0 w 9212094"/>
              <a:gd name="connsiteY4" fmla="*/ 0 h 504925"/>
              <a:gd name="connsiteX0" fmla="*/ 0 w 9212094"/>
              <a:gd name="connsiteY0" fmla="*/ 0 h 504925"/>
              <a:gd name="connsiteX1" fmla="*/ 8693110 w 9212094"/>
              <a:gd name="connsiteY1" fmla="*/ 12356 h 504925"/>
              <a:gd name="connsiteX2" fmla="*/ 9212094 w 9212094"/>
              <a:gd name="connsiteY2" fmla="*/ 504925 h 504925"/>
              <a:gd name="connsiteX3" fmla="*/ 0 w 9212094"/>
              <a:gd name="connsiteY3" fmla="*/ 504925 h 504925"/>
              <a:gd name="connsiteX4" fmla="*/ 0 w 9212094"/>
              <a:gd name="connsiteY4" fmla="*/ 0 h 5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2094" h="504925">
                <a:moveTo>
                  <a:pt x="0" y="0"/>
                </a:moveTo>
                <a:lnTo>
                  <a:pt x="8693110" y="12356"/>
                </a:lnTo>
                <a:lnTo>
                  <a:pt x="9212094" y="504925"/>
                </a:lnTo>
                <a:lnTo>
                  <a:pt x="0" y="504925"/>
                </a:lnTo>
                <a:lnTo>
                  <a:pt x="0" y="0"/>
                </a:lnTo>
                <a:close/>
              </a:path>
            </a:pathLst>
          </a:custGeom>
          <a:solidFill>
            <a:srgbClr val="89D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3F7D2E9-324D-2E54-8BDD-127E5C717D11}"/>
              </a:ext>
            </a:extLst>
          </p:cNvPr>
          <p:cNvSpPr txBox="1"/>
          <p:nvPr/>
        </p:nvSpPr>
        <p:spPr>
          <a:xfrm>
            <a:off x="517420" y="581559"/>
            <a:ext cx="10657086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Estos índices también pueden estar relacionados con los mecanismos de evaluación del desempeño de los funcionarios.</a:t>
            </a:r>
          </a:p>
          <a:p>
            <a:pPr algn="just">
              <a:lnSpc>
                <a:spcPct val="150000"/>
              </a:lnSpc>
            </a:pPr>
            <a:endParaRPr lang="es-MX" sz="22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s-MX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RELACIÓN CON OTROS PROCESOS </a:t>
            </a:r>
            <a:r>
              <a:rPr lang="es-MX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INSTITUCIONALES:</a:t>
            </a:r>
            <a:endParaRPr lang="es-MX" sz="2200" b="1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  <a:p>
            <a:pPr algn="just">
              <a:lnSpc>
                <a:spcPct val="150000"/>
              </a:lnSpc>
            </a:pPr>
            <a:endParaRPr lang="es-MX" sz="22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s-MX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Los ejercicios de capacitación deben analizarse en conjunto con los resultados de evaluación del desempeño, así como también los resultados de evaluación del órgano garante</a:t>
            </a:r>
            <a:r>
              <a:rPr lang="es-MX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s-MX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  <a:p>
            <a:pPr algn="just"/>
            <a:endParaRPr lang="es-MX" sz="24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42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3AF57A91-C876-786E-D021-CD1A3F8D66C6}"/>
              </a:ext>
            </a:extLst>
          </p:cNvPr>
          <p:cNvSpPr/>
          <p:nvPr/>
        </p:nvSpPr>
        <p:spPr>
          <a:xfrm>
            <a:off x="0" y="10641"/>
            <a:ext cx="12192000" cy="155643"/>
          </a:xfrm>
          <a:prstGeom prst="rect">
            <a:avLst/>
          </a:prstGeom>
          <a:solidFill>
            <a:srgbClr val="89D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AF618E6-1D5B-30C3-FFCC-4FFE35447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739" y="5646533"/>
            <a:ext cx="1692614" cy="79794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098B103C-663C-661F-A5C0-567E4C97CF87}"/>
              </a:ext>
            </a:extLst>
          </p:cNvPr>
          <p:cNvSpPr/>
          <p:nvPr/>
        </p:nvSpPr>
        <p:spPr>
          <a:xfrm>
            <a:off x="6780178" y="6558884"/>
            <a:ext cx="5411821" cy="300832"/>
          </a:xfrm>
          <a:prstGeom prst="rect">
            <a:avLst/>
          </a:prstGeom>
          <a:solidFill>
            <a:srgbClr val="00A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9">
            <a:extLst>
              <a:ext uri="{FF2B5EF4-FFF2-40B4-BE49-F238E27FC236}">
                <a16:creationId xmlns:a16="http://schemas.microsoft.com/office/drawing/2014/main" xmlns="" id="{B6708045-D8FA-7F5B-7703-D40F9DE54B9C}"/>
              </a:ext>
            </a:extLst>
          </p:cNvPr>
          <p:cNvSpPr/>
          <p:nvPr/>
        </p:nvSpPr>
        <p:spPr>
          <a:xfrm>
            <a:off x="0" y="6121314"/>
            <a:ext cx="9212094" cy="646331"/>
          </a:xfrm>
          <a:custGeom>
            <a:avLst/>
            <a:gdLst>
              <a:gd name="connsiteX0" fmla="*/ 0 w 9212094"/>
              <a:gd name="connsiteY0" fmla="*/ 0 h 504925"/>
              <a:gd name="connsiteX1" fmla="*/ 9212094 w 9212094"/>
              <a:gd name="connsiteY1" fmla="*/ 0 h 504925"/>
              <a:gd name="connsiteX2" fmla="*/ 9212094 w 9212094"/>
              <a:gd name="connsiteY2" fmla="*/ 504925 h 504925"/>
              <a:gd name="connsiteX3" fmla="*/ 0 w 9212094"/>
              <a:gd name="connsiteY3" fmla="*/ 504925 h 504925"/>
              <a:gd name="connsiteX4" fmla="*/ 0 w 9212094"/>
              <a:gd name="connsiteY4" fmla="*/ 0 h 504925"/>
              <a:gd name="connsiteX0" fmla="*/ 0 w 9212094"/>
              <a:gd name="connsiteY0" fmla="*/ 0 h 504925"/>
              <a:gd name="connsiteX1" fmla="*/ 8693110 w 9212094"/>
              <a:gd name="connsiteY1" fmla="*/ 12356 h 504925"/>
              <a:gd name="connsiteX2" fmla="*/ 9212094 w 9212094"/>
              <a:gd name="connsiteY2" fmla="*/ 504925 h 504925"/>
              <a:gd name="connsiteX3" fmla="*/ 0 w 9212094"/>
              <a:gd name="connsiteY3" fmla="*/ 504925 h 504925"/>
              <a:gd name="connsiteX4" fmla="*/ 0 w 9212094"/>
              <a:gd name="connsiteY4" fmla="*/ 0 h 5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2094" h="504925">
                <a:moveTo>
                  <a:pt x="0" y="0"/>
                </a:moveTo>
                <a:lnTo>
                  <a:pt x="8693110" y="12356"/>
                </a:lnTo>
                <a:lnTo>
                  <a:pt x="9212094" y="504925"/>
                </a:lnTo>
                <a:lnTo>
                  <a:pt x="0" y="504925"/>
                </a:lnTo>
                <a:lnTo>
                  <a:pt x="0" y="0"/>
                </a:lnTo>
                <a:close/>
              </a:path>
            </a:pathLst>
          </a:custGeom>
          <a:solidFill>
            <a:srgbClr val="89D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3F7D2E9-324D-2E54-8BDD-127E5C717D11}"/>
              </a:ext>
            </a:extLst>
          </p:cNvPr>
          <p:cNvSpPr txBox="1"/>
          <p:nvPr/>
        </p:nvSpPr>
        <p:spPr>
          <a:xfrm>
            <a:off x="772914" y="442836"/>
            <a:ext cx="1038814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GUÍA DE IMPLEMENTACIÓN</a:t>
            </a:r>
          </a:p>
          <a:p>
            <a:pPr algn="just">
              <a:lnSpc>
                <a:spcPct val="150000"/>
              </a:lnSpc>
            </a:pPr>
            <a:endParaRPr lang="es-MX" sz="24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s-MX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1.	La identificación de las necesidades de capacitación deberá ser propuesta por el Titular de la Unidad de Transparencia, analizando las brechas actuales del proceso de  implementación de la normativa de transparencia. </a:t>
            </a:r>
          </a:p>
          <a:p>
            <a:pPr algn="just">
              <a:lnSpc>
                <a:spcPct val="150000"/>
              </a:lnSpc>
            </a:pPr>
            <a:endParaRPr lang="es-MX" sz="24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  <a:p>
            <a:pPr algn="just"/>
            <a:endParaRPr lang="es-MX" sz="24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806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3AF57A91-C876-786E-D021-CD1A3F8D66C6}"/>
              </a:ext>
            </a:extLst>
          </p:cNvPr>
          <p:cNvSpPr/>
          <p:nvPr/>
        </p:nvSpPr>
        <p:spPr>
          <a:xfrm>
            <a:off x="0" y="10641"/>
            <a:ext cx="12192000" cy="155643"/>
          </a:xfrm>
          <a:prstGeom prst="rect">
            <a:avLst/>
          </a:prstGeom>
          <a:solidFill>
            <a:srgbClr val="89D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AF618E6-1D5B-30C3-FFCC-4FFE35447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739" y="5646533"/>
            <a:ext cx="1692614" cy="79794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098B103C-663C-661F-A5C0-567E4C97CF87}"/>
              </a:ext>
            </a:extLst>
          </p:cNvPr>
          <p:cNvSpPr/>
          <p:nvPr/>
        </p:nvSpPr>
        <p:spPr>
          <a:xfrm>
            <a:off x="6780178" y="6558884"/>
            <a:ext cx="5411821" cy="300832"/>
          </a:xfrm>
          <a:prstGeom prst="rect">
            <a:avLst/>
          </a:prstGeom>
          <a:solidFill>
            <a:srgbClr val="00A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9">
            <a:extLst>
              <a:ext uri="{FF2B5EF4-FFF2-40B4-BE49-F238E27FC236}">
                <a16:creationId xmlns:a16="http://schemas.microsoft.com/office/drawing/2014/main" xmlns="" id="{B6708045-D8FA-7F5B-7703-D40F9DE54B9C}"/>
              </a:ext>
            </a:extLst>
          </p:cNvPr>
          <p:cNvSpPr/>
          <p:nvPr/>
        </p:nvSpPr>
        <p:spPr>
          <a:xfrm>
            <a:off x="0" y="6121314"/>
            <a:ext cx="9212094" cy="646331"/>
          </a:xfrm>
          <a:custGeom>
            <a:avLst/>
            <a:gdLst>
              <a:gd name="connsiteX0" fmla="*/ 0 w 9212094"/>
              <a:gd name="connsiteY0" fmla="*/ 0 h 504925"/>
              <a:gd name="connsiteX1" fmla="*/ 9212094 w 9212094"/>
              <a:gd name="connsiteY1" fmla="*/ 0 h 504925"/>
              <a:gd name="connsiteX2" fmla="*/ 9212094 w 9212094"/>
              <a:gd name="connsiteY2" fmla="*/ 504925 h 504925"/>
              <a:gd name="connsiteX3" fmla="*/ 0 w 9212094"/>
              <a:gd name="connsiteY3" fmla="*/ 504925 h 504925"/>
              <a:gd name="connsiteX4" fmla="*/ 0 w 9212094"/>
              <a:gd name="connsiteY4" fmla="*/ 0 h 504925"/>
              <a:gd name="connsiteX0" fmla="*/ 0 w 9212094"/>
              <a:gd name="connsiteY0" fmla="*/ 0 h 504925"/>
              <a:gd name="connsiteX1" fmla="*/ 8693110 w 9212094"/>
              <a:gd name="connsiteY1" fmla="*/ 12356 h 504925"/>
              <a:gd name="connsiteX2" fmla="*/ 9212094 w 9212094"/>
              <a:gd name="connsiteY2" fmla="*/ 504925 h 504925"/>
              <a:gd name="connsiteX3" fmla="*/ 0 w 9212094"/>
              <a:gd name="connsiteY3" fmla="*/ 504925 h 504925"/>
              <a:gd name="connsiteX4" fmla="*/ 0 w 9212094"/>
              <a:gd name="connsiteY4" fmla="*/ 0 h 5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2094" h="504925">
                <a:moveTo>
                  <a:pt x="0" y="0"/>
                </a:moveTo>
                <a:lnTo>
                  <a:pt x="8693110" y="12356"/>
                </a:lnTo>
                <a:lnTo>
                  <a:pt x="9212094" y="504925"/>
                </a:lnTo>
                <a:lnTo>
                  <a:pt x="0" y="504925"/>
                </a:lnTo>
                <a:lnTo>
                  <a:pt x="0" y="0"/>
                </a:lnTo>
                <a:close/>
              </a:path>
            </a:pathLst>
          </a:custGeom>
          <a:solidFill>
            <a:srgbClr val="89D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3F7D2E9-324D-2E54-8BDD-127E5C717D11}"/>
              </a:ext>
            </a:extLst>
          </p:cNvPr>
          <p:cNvSpPr txBox="1"/>
          <p:nvPr/>
        </p:nvSpPr>
        <p:spPr>
          <a:xfrm>
            <a:off x="1004115" y="500262"/>
            <a:ext cx="10183769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Se recomienda considerar los siguientes insumos:</a:t>
            </a:r>
          </a:p>
          <a:p>
            <a:pPr>
              <a:lnSpc>
                <a:spcPct val="150000"/>
              </a:lnSpc>
            </a:pPr>
            <a:endParaRPr lang="es-MX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  <a:p>
            <a:pPr>
              <a:lnSpc>
                <a:spcPct val="150000"/>
              </a:lnSpc>
            </a:pPr>
            <a:r>
              <a:rPr lang="es-MX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a</a:t>
            </a:r>
            <a:r>
              <a:rPr lang="es-MX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.	</a:t>
            </a:r>
            <a:r>
              <a:rPr lang="es-MX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Perfiles de cargo de los responsables de transparencia.</a:t>
            </a:r>
          </a:p>
          <a:p>
            <a:pPr>
              <a:lnSpc>
                <a:spcPct val="150000"/>
              </a:lnSpc>
            </a:pPr>
            <a:r>
              <a:rPr lang="es-MX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b.	Evaluaciones y recomendaciones en materia de transparencia del </a:t>
            </a:r>
            <a:r>
              <a:rPr lang="es-MX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	INFOEM</a:t>
            </a:r>
            <a:r>
              <a:rPr lang="es-MX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MX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c.	Principales consultas y solicitudes  de información relevantes.</a:t>
            </a:r>
          </a:p>
          <a:p>
            <a:pPr>
              <a:lnSpc>
                <a:spcPct val="150000"/>
              </a:lnSpc>
            </a:pPr>
            <a:r>
              <a:rPr lang="es-MX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d.	Recomendaciones / Instrucciones del órgano garante, resoluciones </a:t>
            </a:r>
            <a:r>
              <a:rPr lang="es-MX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	destacadas</a:t>
            </a:r>
            <a:r>
              <a:rPr lang="es-MX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MX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e.	Otras consideraciones relevantes para </a:t>
            </a:r>
            <a:r>
              <a:rPr lang="es-MX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el </a:t>
            </a:r>
            <a:r>
              <a:rPr lang="es-MX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análisis.</a:t>
            </a:r>
          </a:p>
          <a:p>
            <a:pPr algn="just">
              <a:lnSpc>
                <a:spcPct val="150000"/>
              </a:lnSpc>
            </a:pPr>
            <a:endParaRPr lang="es-MX" sz="24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  <a:p>
            <a:pPr algn="just"/>
            <a:endParaRPr lang="es-MX" sz="24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528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3AF57A91-C876-786E-D021-CD1A3F8D66C6}"/>
              </a:ext>
            </a:extLst>
          </p:cNvPr>
          <p:cNvSpPr/>
          <p:nvPr/>
        </p:nvSpPr>
        <p:spPr>
          <a:xfrm>
            <a:off x="0" y="10641"/>
            <a:ext cx="12192000" cy="155643"/>
          </a:xfrm>
          <a:prstGeom prst="rect">
            <a:avLst/>
          </a:prstGeom>
          <a:solidFill>
            <a:srgbClr val="89D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AF618E6-1D5B-30C3-FFCC-4FFE35447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739" y="5646533"/>
            <a:ext cx="1692614" cy="79794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098B103C-663C-661F-A5C0-567E4C97CF87}"/>
              </a:ext>
            </a:extLst>
          </p:cNvPr>
          <p:cNvSpPr/>
          <p:nvPr/>
        </p:nvSpPr>
        <p:spPr>
          <a:xfrm>
            <a:off x="6780178" y="6558884"/>
            <a:ext cx="5411821" cy="300832"/>
          </a:xfrm>
          <a:prstGeom prst="rect">
            <a:avLst/>
          </a:prstGeom>
          <a:solidFill>
            <a:srgbClr val="00A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9">
            <a:extLst>
              <a:ext uri="{FF2B5EF4-FFF2-40B4-BE49-F238E27FC236}">
                <a16:creationId xmlns:a16="http://schemas.microsoft.com/office/drawing/2014/main" xmlns="" id="{B6708045-D8FA-7F5B-7703-D40F9DE54B9C}"/>
              </a:ext>
            </a:extLst>
          </p:cNvPr>
          <p:cNvSpPr/>
          <p:nvPr/>
        </p:nvSpPr>
        <p:spPr>
          <a:xfrm>
            <a:off x="0" y="6121314"/>
            <a:ext cx="9212094" cy="646331"/>
          </a:xfrm>
          <a:custGeom>
            <a:avLst/>
            <a:gdLst>
              <a:gd name="connsiteX0" fmla="*/ 0 w 9212094"/>
              <a:gd name="connsiteY0" fmla="*/ 0 h 504925"/>
              <a:gd name="connsiteX1" fmla="*/ 9212094 w 9212094"/>
              <a:gd name="connsiteY1" fmla="*/ 0 h 504925"/>
              <a:gd name="connsiteX2" fmla="*/ 9212094 w 9212094"/>
              <a:gd name="connsiteY2" fmla="*/ 504925 h 504925"/>
              <a:gd name="connsiteX3" fmla="*/ 0 w 9212094"/>
              <a:gd name="connsiteY3" fmla="*/ 504925 h 504925"/>
              <a:gd name="connsiteX4" fmla="*/ 0 w 9212094"/>
              <a:gd name="connsiteY4" fmla="*/ 0 h 504925"/>
              <a:gd name="connsiteX0" fmla="*/ 0 w 9212094"/>
              <a:gd name="connsiteY0" fmla="*/ 0 h 504925"/>
              <a:gd name="connsiteX1" fmla="*/ 8693110 w 9212094"/>
              <a:gd name="connsiteY1" fmla="*/ 12356 h 504925"/>
              <a:gd name="connsiteX2" fmla="*/ 9212094 w 9212094"/>
              <a:gd name="connsiteY2" fmla="*/ 504925 h 504925"/>
              <a:gd name="connsiteX3" fmla="*/ 0 w 9212094"/>
              <a:gd name="connsiteY3" fmla="*/ 504925 h 504925"/>
              <a:gd name="connsiteX4" fmla="*/ 0 w 9212094"/>
              <a:gd name="connsiteY4" fmla="*/ 0 h 5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2094" h="504925">
                <a:moveTo>
                  <a:pt x="0" y="0"/>
                </a:moveTo>
                <a:lnTo>
                  <a:pt x="8693110" y="12356"/>
                </a:lnTo>
                <a:lnTo>
                  <a:pt x="9212094" y="504925"/>
                </a:lnTo>
                <a:lnTo>
                  <a:pt x="0" y="504925"/>
                </a:lnTo>
                <a:lnTo>
                  <a:pt x="0" y="0"/>
                </a:lnTo>
                <a:close/>
              </a:path>
            </a:pathLst>
          </a:custGeom>
          <a:solidFill>
            <a:srgbClr val="89D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3F7D2E9-324D-2E54-8BDD-127E5C717D11}"/>
              </a:ext>
            </a:extLst>
          </p:cNvPr>
          <p:cNvSpPr txBox="1"/>
          <p:nvPr/>
        </p:nvSpPr>
        <p:spPr>
          <a:xfrm>
            <a:off x="1364584" y="1011894"/>
            <a:ext cx="987715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2.	Las necesidades de capacitación deberán informar los contenidos, públicos objetivos y periodos de capacitación para su recepción, evaluación y  en su caso de contratación.</a:t>
            </a:r>
          </a:p>
          <a:p>
            <a:pPr algn="just">
              <a:lnSpc>
                <a:spcPct val="150000"/>
              </a:lnSpc>
            </a:pPr>
            <a:endParaRPr lang="es-MX" sz="24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s-MX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3.	El TUT podrá considerar apoyar estas actividades a través de alianzas o convenios de trabajo con el INFOEM u otras entidades competentes.</a:t>
            </a:r>
          </a:p>
          <a:p>
            <a:pPr algn="ctr">
              <a:lnSpc>
                <a:spcPct val="150000"/>
              </a:lnSpc>
            </a:pPr>
            <a:endParaRPr lang="es-MX" sz="24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  <a:p>
            <a:pPr algn="just">
              <a:lnSpc>
                <a:spcPct val="150000"/>
              </a:lnSpc>
            </a:pPr>
            <a:endParaRPr lang="es-MX" sz="24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  <a:p>
            <a:pPr algn="just">
              <a:lnSpc>
                <a:spcPct val="150000"/>
              </a:lnSpc>
            </a:pPr>
            <a:endParaRPr lang="es-MX" sz="24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  <a:p>
            <a:pPr algn="just"/>
            <a:endParaRPr lang="es-MX" sz="24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498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3AF57A91-C876-786E-D021-CD1A3F8D66C6}"/>
              </a:ext>
            </a:extLst>
          </p:cNvPr>
          <p:cNvSpPr/>
          <p:nvPr/>
        </p:nvSpPr>
        <p:spPr>
          <a:xfrm>
            <a:off x="0" y="10641"/>
            <a:ext cx="12192000" cy="155643"/>
          </a:xfrm>
          <a:prstGeom prst="rect">
            <a:avLst/>
          </a:prstGeom>
          <a:solidFill>
            <a:srgbClr val="89D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AF618E6-1D5B-30C3-FFCC-4FFE35447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739" y="5646533"/>
            <a:ext cx="1692614" cy="79794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098B103C-663C-661F-A5C0-567E4C97CF87}"/>
              </a:ext>
            </a:extLst>
          </p:cNvPr>
          <p:cNvSpPr/>
          <p:nvPr/>
        </p:nvSpPr>
        <p:spPr>
          <a:xfrm>
            <a:off x="6780178" y="6558884"/>
            <a:ext cx="5411821" cy="300832"/>
          </a:xfrm>
          <a:prstGeom prst="rect">
            <a:avLst/>
          </a:prstGeom>
          <a:solidFill>
            <a:srgbClr val="00A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9">
            <a:extLst>
              <a:ext uri="{FF2B5EF4-FFF2-40B4-BE49-F238E27FC236}">
                <a16:creationId xmlns:a16="http://schemas.microsoft.com/office/drawing/2014/main" xmlns="" id="{B6708045-D8FA-7F5B-7703-D40F9DE54B9C}"/>
              </a:ext>
            </a:extLst>
          </p:cNvPr>
          <p:cNvSpPr/>
          <p:nvPr/>
        </p:nvSpPr>
        <p:spPr>
          <a:xfrm>
            <a:off x="0" y="6121314"/>
            <a:ext cx="9212094" cy="646331"/>
          </a:xfrm>
          <a:custGeom>
            <a:avLst/>
            <a:gdLst>
              <a:gd name="connsiteX0" fmla="*/ 0 w 9212094"/>
              <a:gd name="connsiteY0" fmla="*/ 0 h 504925"/>
              <a:gd name="connsiteX1" fmla="*/ 9212094 w 9212094"/>
              <a:gd name="connsiteY1" fmla="*/ 0 h 504925"/>
              <a:gd name="connsiteX2" fmla="*/ 9212094 w 9212094"/>
              <a:gd name="connsiteY2" fmla="*/ 504925 h 504925"/>
              <a:gd name="connsiteX3" fmla="*/ 0 w 9212094"/>
              <a:gd name="connsiteY3" fmla="*/ 504925 h 504925"/>
              <a:gd name="connsiteX4" fmla="*/ 0 w 9212094"/>
              <a:gd name="connsiteY4" fmla="*/ 0 h 504925"/>
              <a:gd name="connsiteX0" fmla="*/ 0 w 9212094"/>
              <a:gd name="connsiteY0" fmla="*/ 0 h 504925"/>
              <a:gd name="connsiteX1" fmla="*/ 8693110 w 9212094"/>
              <a:gd name="connsiteY1" fmla="*/ 12356 h 504925"/>
              <a:gd name="connsiteX2" fmla="*/ 9212094 w 9212094"/>
              <a:gd name="connsiteY2" fmla="*/ 504925 h 504925"/>
              <a:gd name="connsiteX3" fmla="*/ 0 w 9212094"/>
              <a:gd name="connsiteY3" fmla="*/ 504925 h 504925"/>
              <a:gd name="connsiteX4" fmla="*/ 0 w 9212094"/>
              <a:gd name="connsiteY4" fmla="*/ 0 h 5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2094" h="504925">
                <a:moveTo>
                  <a:pt x="0" y="0"/>
                </a:moveTo>
                <a:lnTo>
                  <a:pt x="8693110" y="12356"/>
                </a:lnTo>
                <a:lnTo>
                  <a:pt x="9212094" y="504925"/>
                </a:lnTo>
                <a:lnTo>
                  <a:pt x="0" y="504925"/>
                </a:lnTo>
                <a:lnTo>
                  <a:pt x="0" y="0"/>
                </a:lnTo>
                <a:close/>
              </a:path>
            </a:pathLst>
          </a:custGeom>
          <a:solidFill>
            <a:srgbClr val="89D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3F7D2E9-324D-2E54-8BDD-127E5C717D11}"/>
              </a:ext>
            </a:extLst>
          </p:cNvPr>
          <p:cNvSpPr txBox="1"/>
          <p:nvPr/>
        </p:nvSpPr>
        <p:spPr>
          <a:xfrm>
            <a:off x="901927" y="696975"/>
            <a:ext cx="1038814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4.	El área de administración y/o tesorería,  en conjunto con  el TUT, una vez presupuestado y validado el plan de  capacitación en transparencia lo difundirán al interior del municipio para conocimiento y agenda de sus participantes.</a:t>
            </a:r>
          </a:p>
          <a:p>
            <a:pPr algn="just">
              <a:lnSpc>
                <a:spcPct val="150000"/>
              </a:lnSpc>
            </a:pPr>
            <a:endParaRPr lang="es-MX" sz="24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s-MX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5.	El área de administración y/o tesorería,  en conjunto con  el TUT gestionarán las condiciones logísticas, así como la relación con los capacitadores, además de dar seguimiento a las actividades</a:t>
            </a:r>
            <a:r>
              <a:rPr lang="es-MX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.</a:t>
            </a:r>
            <a:endParaRPr lang="es-MX" sz="24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  <a:p>
            <a:pPr algn="just"/>
            <a:endParaRPr lang="es-MX" sz="24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542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3AF57A91-C876-786E-D021-CD1A3F8D66C6}"/>
              </a:ext>
            </a:extLst>
          </p:cNvPr>
          <p:cNvSpPr/>
          <p:nvPr/>
        </p:nvSpPr>
        <p:spPr>
          <a:xfrm>
            <a:off x="0" y="10641"/>
            <a:ext cx="12192000" cy="155643"/>
          </a:xfrm>
          <a:prstGeom prst="rect">
            <a:avLst/>
          </a:prstGeom>
          <a:solidFill>
            <a:srgbClr val="89D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AF618E6-1D5B-30C3-FFCC-4FFE35447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739" y="5646533"/>
            <a:ext cx="1692614" cy="79794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098B103C-663C-661F-A5C0-567E4C97CF87}"/>
              </a:ext>
            </a:extLst>
          </p:cNvPr>
          <p:cNvSpPr/>
          <p:nvPr/>
        </p:nvSpPr>
        <p:spPr>
          <a:xfrm>
            <a:off x="6780178" y="6558884"/>
            <a:ext cx="5411821" cy="300832"/>
          </a:xfrm>
          <a:prstGeom prst="rect">
            <a:avLst/>
          </a:prstGeom>
          <a:solidFill>
            <a:srgbClr val="00A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9">
            <a:extLst>
              <a:ext uri="{FF2B5EF4-FFF2-40B4-BE49-F238E27FC236}">
                <a16:creationId xmlns:a16="http://schemas.microsoft.com/office/drawing/2014/main" xmlns="" id="{B6708045-D8FA-7F5B-7703-D40F9DE54B9C}"/>
              </a:ext>
            </a:extLst>
          </p:cNvPr>
          <p:cNvSpPr/>
          <p:nvPr/>
        </p:nvSpPr>
        <p:spPr>
          <a:xfrm>
            <a:off x="0" y="6121314"/>
            <a:ext cx="9212094" cy="646331"/>
          </a:xfrm>
          <a:custGeom>
            <a:avLst/>
            <a:gdLst>
              <a:gd name="connsiteX0" fmla="*/ 0 w 9212094"/>
              <a:gd name="connsiteY0" fmla="*/ 0 h 504925"/>
              <a:gd name="connsiteX1" fmla="*/ 9212094 w 9212094"/>
              <a:gd name="connsiteY1" fmla="*/ 0 h 504925"/>
              <a:gd name="connsiteX2" fmla="*/ 9212094 w 9212094"/>
              <a:gd name="connsiteY2" fmla="*/ 504925 h 504925"/>
              <a:gd name="connsiteX3" fmla="*/ 0 w 9212094"/>
              <a:gd name="connsiteY3" fmla="*/ 504925 h 504925"/>
              <a:gd name="connsiteX4" fmla="*/ 0 w 9212094"/>
              <a:gd name="connsiteY4" fmla="*/ 0 h 504925"/>
              <a:gd name="connsiteX0" fmla="*/ 0 w 9212094"/>
              <a:gd name="connsiteY0" fmla="*/ 0 h 504925"/>
              <a:gd name="connsiteX1" fmla="*/ 8693110 w 9212094"/>
              <a:gd name="connsiteY1" fmla="*/ 12356 h 504925"/>
              <a:gd name="connsiteX2" fmla="*/ 9212094 w 9212094"/>
              <a:gd name="connsiteY2" fmla="*/ 504925 h 504925"/>
              <a:gd name="connsiteX3" fmla="*/ 0 w 9212094"/>
              <a:gd name="connsiteY3" fmla="*/ 504925 h 504925"/>
              <a:gd name="connsiteX4" fmla="*/ 0 w 9212094"/>
              <a:gd name="connsiteY4" fmla="*/ 0 h 5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2094" h="504925">
                <a:moveTo>
                  <a:pt x="0" y="0"/>
                </a:moveTo>
                <a:lnTo>
                  <a:pt x="8693110" y="12356"/>
                </a:lnTo>
                <a:lnTo>
                  <a:pt x="9212094" y="504925"/>
                </a:lnTo>
                <a:lnTo>
                  <a:pt x="0" y="504925"/>
                </a:lnTo>
                <a:lnTo>
                  <a:pt x="0" y="0"/>
                </a:lnTo>
                <a:close/>
              </a:path>
            </a:pathLst>
          </a:custGeom>
          <a:solidFill>
            <a:srgbClr val="89D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3F7D2E9-324D-2E54-8BDD-127E5C717D11}"/>
              </a:ext>
            </a:extLst>
          </p:cNvPr>
          <p:cNvSpPr txBox="1"/>
          <p:nvPr/>
        </p:nvSpPr>
        <p:spPr>
          <a:xfrm>
            <a:off x="477078" y="581588"/>
            <a:ext cx="10388145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6.	Durante las actividades de capacitación se realizarán evaluaciones al inicio (diagnóstico) y al final de cada actividad (aprendizaje) para conocer los avances y nuevas demandas de formación.</a:t>
            </a:r>
          </a:p>
          <a:p>
            <a:pPr algn="just">
              <a:lnSpc>
                <a:spcPct val="150000"/>
              </a:lnSpc>
            </a:pPr>
            <a:endParaRPr lang="es-MX" sz="24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s-MX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7.	Las actividades de capacitación también serán evaluadas respecto de la satisfacción del usuario.</a:t>
            </a:r>
          </a:p>
          <a:p>
            <a:pPr algn="just">
              <a:lnSpc>
                <a:spcPct val="150000"/>
              </a:lnSpc>
            </a:pPr>
            <a:endParaRPr lang="es-MX" sz="24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s-MX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8.	El reporte de las actividades de capacitaciones planificadas y ejecutadas podrán ser informadas en la cuenta pública del Municipio.</a:t>
            </a:r>
          </a:p>
          <a:p>
            <a:pPr algn="ctr">
              <a:lnSpc>
                <a:spcPct val="150000"/>
              </a:lnSpc>
            </a:pPr>
            <a:endParaRPr lang="es-MX" sz="24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  <a:p>
            <a:pPr algn="just">
              <a:lnSpc>
                <a:spcPct val="150000"/>
              </a:lnSpc>
            </a:pPr>
            <a:endParaRPr lang="es-MX" sz="24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  <a:p>
            <a:pPr algn="just">
              <a:lnSpc>
                <a:spcPct val="150000"/>
              </a:lnSpc>
            </a:pPr>
            <a:endParaRPr lang="es-MX" sz="24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  <a:p>
            <a:pPr algn="just"/>
            <a:endParaRPr lang="es-MX" sz="24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497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AF618E6-1D5B-30C3-FFCC-4FFE35447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739" y="5646533"/>
            <a:ext cx="1692614" cy="797947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3AF57A91-C876-786E-D021-CD1A3F8D66C6}"/>
              </a:ext>
            </a:extLst>
          </p:cNvPr>
          <p:cNvSpPr/>
          <p:nvPr/>
        </p:nvSpPr>
        <p:spPr>
          <a:xfrm>
            <a:off x="0" y="10641"/>
            <a:ext cx="12192000" cy="155643"/>
          </a:xfrm>
          <a:prstGeom prst="rect">
            <a:avLst/>
          </a:prstGeom>
          <a:solidFill>
            <a:srgbClr val="89D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098B103C-663C-661F-A5C0-567E4C97CF87}"/>
              </a:ext>
            </a:extLst>
          </p:cNvPr>
          <p:cNvSpPr/>
          <p:nvPr/>
        </p:nvSpPr>
        <p:spPr>
          <a:xfrm>
            <a:off x="6780178" y="6558884"/>
            <a:ext cx="5411821" cy="300832"/>
          </a:xfrm>
          <a:prstGeom prst="rect">
            <a:avLst/>
          </a:prstGeom>
          <a:solidFill>
            <a:srgbClr val="00A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B6708045-D8FA-7F5B-7703-D40F9DE54B9C}"/>
              </a:ext>
            </a:extLst>
          </p:cNvPr>
          <p:cNvSpPr/>
          <p:nvPr/>
        </p:nvSpPr>
        <p:spPr>
          <a:xfrm>
            <a:off x="0" y="6211669"/>
            <a:ext cx="9212094" cy="646331"/>
          </a:xfrm>
          <a:custGeom>
            <a:avLst/>
            <a:gdLst>
              <a:gd name="connsiteX0" fmla="*/ 0 w 9212094"/>
              <a:gd name="connsiteY0" fmla="*/ 0 h 504925"/>
              <a:gd name="connsiteX1" fmla="*/ 9212094 w 9212094"/>
              <a:gd name="connsiteY1" fmla="*/ 0 h 504925"/>
              <a:gd name="connsiteX2" fmla="*/ 9212094 w 9212094"/>
              <a:gd name="connsiteY2" fmla="*/ 504925 h 504925"/>
              <a:gd name="connsiteX3" fmla="*/ 0 w 9212094"/>
              <a:gd name="connsiteY3" fmla="*/ 504925 h 504925"/>
              <a:gd name="connsiteX4" fmla="*/ 0 w 9212094"/>
              <a:gd name="connsiteY4" fmla="*/ 0 h 504925"/>
              <a:gd name="connsiteX0" fmla="*/ 0 w 9212094"/>
              <a:gd name="connsiteY0" fmla="*/ 0 h 504925"/>
              <a:gd name="connsiteX1" fmla="*/ 8693110 w 9212094"/>
              <a:gd name="connsiteY1" fmla="*/ 12356 h 504925"/>
              <a:gd name="connsiteX2" fmla="*/ 9212094 w 9212094"/>
              <a:gd name="connsiteY2" fmla="*/ 504925 h 504925"/>
              <a:gd name="connsiteX3" fmla="*/ 0 w 9212094"/>
              <a:gd name="connsiteY3" fmla="*/ 504925 h 504925"/>
              <a:gd name="connsiteX4" fmla="*/ 0 w 9212094"/>
              <a:gd name="connsiteY4" fmla="*/ 0 h 5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2094" h="504925">
                <a:moveTo>
                  <a:pt x="0" y="0"/>
                </a:moveTo>
                <a:lnTo>
                  <a:pt x="8693110" y="12356"/>
                </a:lnTo>
                <a:lnTo>
                  <a:pt x="9212094" y="504925"/>
                </a:lnTo>
                <a:lnTo>
                  <a:pt x="0" y="504925"/>
                </a:lnTo>
                <a:lnTo>
                  <a:pt x="0" y="0"/>
                </a:lnTo>
                <a:close/>
              </a:path>
            </a:pathLst>
          </a:custGeom>
          <a:solidFill>
            <a:srgbClr val="89D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2490B58B-AFEA-4091-0E06-96D58DE3D414}"/>
              </a:ext>
            </a:extLst>
          </p:cNvPr>
          <p:cNvSpPr/>
          <p:nvPr/>
        </p:nvSpPr>
        <p:spPr>
          <a:xfrm>
            <a:off x="9386182" y="4558443"/>
            <a:ext cx="469557" cy="469557"/>
          </a:xfrm>
          <a:prstGeom prst="ellipse">
            <a:avLst/>
          </a:prstGeom>
          <a:solidFill>
            <a:srgbClr val="00A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326CB181-85A9-CF26-6F25-9433F9A04CD4}"/>
              </a:ext>
            </a:extLst>
          </p:cNvPr>
          <p:cNvSpPr/>
          <p:nvPr/>
        </p:nvSpPr>
        <p:spPr>
          <a:xfrm>
            <a:off x="8180628" y="5201553"/>
            <a:ext cx="817791" cy="766120"/>
          </a:xfrm>
          <a:prstGeom prst="ellipse">
            <a:avLst/>
          </a:prstGeom>
          <a:solidFill>
            <a:srgbClr val="00A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40F5FCDE-A090-A37A-D298-A9DD4F2DAE90}"/>
              </a:ext>
            </a:extLst>
          </p:cNvPr>
          <p:cNvSpPr/>
          <p:nvPr/>
        </p:nvSpPr>
        <p:spPr>
          <a:xfrm>
            <a:off x="10890422" y="5086522"/>
            <a:ext cx="377005" cy="377005"/>
          </a:xfrm>
          <a:prstGeom prst="ellipse">
            <a:avLst/>
          </a:prstGeom>
          <a:noFill/>
          <a:ln w="73025">
            <a:solidFill>
              <a:srgbClr val="00A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B80009A2-6A99-367F-6A41-FC5C802C3A2B}"/>
              </a:ext>
            </a:extLst>
          </p:cNvPr>
          <p:cNvSpPr/>
          <p:nvPr/>
        </p:nvSpPr>
        <p:spPr>
          <a:xfrm>
            <a:off x="10890422" y="3775139"/>
            <a:ext cx="582762" cy="545941"/>
          </a:xfrm>
          <a:prstGeom prst="ellipse">
            <a:avLst/>
          </a:prstGeom>
          <a:solidFill>
            <a:srgbClr val="00A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xmlns="" id="{4781A705-E367-ABA1-611E-2F6ABBDE0A86}"/>
              </a:ext>
            </a:extLst>
          </p:cNvPr>
          <p:cNvSpPr/>
          <p:nvPr/>
        </p:nvSpPr>
        <p:spPr>
          <a:xfrm>
            <a:off x="10247870" y="4205202"/>
            <a:ext cx="231755" cy="231755"/>
          </a:xfrm>
          <a:prstGeom prst="ellipse">
            <a:avLst/>
          </a:prstGeom>
          <a:noFill/>
          <a:ln w="73025">
            <a:solidFill>
              <a:srgbClr val="00A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" name="Rectángulo 1"/>
          <p:cNvSpPr/>
          <p:nvPr/>
        </p:nvSpPr>
        <p:spPr>
          <a:xfrm>
            <a:off x="815009" y="438939"/>
            <a:ext cx="10452418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Para la correcta integración del Plan de Capacitación Interna se requiere:</a:t>
            </a:r>
          </a:p>
          <a:p>
            <a:pPr algn="just">
              <a:lnSpc>
                <a:spcPct val="150000"/>
              </a:lnSpc>
            </a:pPr>
            <a:endParaRPr lang="es-MX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MX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Evaluación diagnóstica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: permita 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mediante una muestra, 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conocer cual es el nivel de conocimiento que tienen los servidores públicos y en su caso, la ciudadanía, en materia de Transparencia, Acceso a la Información Pública y Protección de Datos Personales;</a:t>
            </a:r>
            <a:endParaRPr lang="es-MX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MX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Cuadro Descriptivo, 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que contenga de manera general los datos de la capacitación, objetivos y técnicas instruccionales.</a:t>
            </a:r>
            <a:endParaRPr lang="es-MX" b="1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MX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Evaluación final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, al término del curso, mediante el </a:t>
            </a:r>
            <a:r>
              <a:rPr lang="es-MX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requisitado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 de un cuestionario de opción múltiple, nos permita conocer el nivel de conocimientos adquiridos al final del curso, el cual será proporcionado a los servidores públicos o particulares que deseen participar,  lo que permitirá conocer si fueron correctas las técnicas de instrucción.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MX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Encuesta de satisfacción</a:t>
            </a:r>
            <a:r>
              <a:rPr lang="es-MX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, 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está 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diseñada para fines exclusivos de capacitación, 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las 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respuestas servirán para el mejoramiento de los 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cursos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3908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23F7D2E9-324D-2E54-8BDD-127E5C717D11}"/>
              </a:ext>
            </a:extLst>
          </p:cNvPr>
          <p:cNvSpPr txBox="1"/>
          <p:nvPr/>
        </p:nvSpPr>
        <p:spPr>
          <a:xfrm>
            <a:off x="568411" y="1058957"/>
            <a:ext cx="95641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Para dar cumplimiento a esta importante tarea y fomentar el conocimiento en estos derechos, 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se tiene propuesto  elaborar Guías rápidas para servidores públicos y ciudadanía,  buscando ser </a:t>
            </a:r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una 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herramienta adicional </a:t>
            </a:r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a las acciones de </a:t>
            </a:r>
            <a:r>
              <a:rPr lang="es-MX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capacitación municipal 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para reforzar </a:t>
            </a:r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el significado del derecho de acceso 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a la información, transparencia  y protección de datos personales.</a:t>
            </a:r>
            <a:endParaRPr lang="es-MX" sz="16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  <a:p>
            <a:pPr algn="just">
              <a:lnSpc>
                <a:spcPct val="150000"/>
              </a:lnSpc>
            </a:pPr>
            <a:endParaRPr lang="es-MX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La </a:t>
            </a:r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capacitación continua en todos 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los ámbitos </a:t>
            </a:r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de la vida debe considerarse 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como una </a:t>
            </a:r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acción voluntaria de crecimiento 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interno que </a:t>
            </a:r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permitirá renovar e incrementar, 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además del </a:t>
            </a:r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conocimiento, la capacidad de aprender.</a:t>
            </a:r>
          </a:p>
          <a:p>
            <a:pPr algn="just">
              <a:lnSpc>
                <a:spcPct val="150000"/>
              </a:lnSpc>
            </a:pPr>
            <a:endParaRPr lang="es-MX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  <a:p>
            <a:pPr algn="just">
              <a:lnSpc>
                <a:spcPct val="150000"/>
              </a:lnSpc>
            </a:pPr>
            <a:endParaRPr lang="es-MX" sz="16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AF618E6-1D5B-30C3-FFCC-4FFE35447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739" y="5646533"/>
            <a:ext cx="1692614" cy="797947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3AF57A91-C876-786E-D021-CD1A3F8D66C6}"/>
              </a:ext>
            </a:extLst>
          </p:cNvPr>
          <p:cNvSpPr/>
          <p:nvPr/>
        </p:nvSpPr>
        <p:spPr>
          <a:xfrm>
            <a:off x="0" y="10641"/>
            <a:ext cx="12192000" cy="155643"/>
          </a:xfrm>
          <a:prstGeom prst="rect">
            <a:avLst/>
          </a:prstGeom>
          <a:solidFill>
            <a:srgbClr val="89D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098B103C-663C-661F-A5C0-567E4C97CF87}"/>
              </a:ext>
            </a:extLst>
          </p:cNvPr>
          <p:cNvSpPr/>
          <p:nvPr/>
        </p:nvSpPr>
        <p:spPr>
          <a:xfrm>
            <a:off x="6780178" y="6558884"/>
            <a:ext cx="5411821" cy="300832"/>
          </a:xfrm>
          <a:prstGeom prst="rect">
            <a:avLst/>
          </a:prstGeom>
          <a:solidFill>
            <a:srgbClr val="00A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B6708045-D8FA-7F5B-7703-D40F9DE54B9C}"/>
              </a:ext>
            </a:extLst>
          </p:cNvPr>
          <p:cNvSpPr/>
          <p:nvPr/>
        </p:nvSpPr>
        <p:spPr>
          <a:xfrm>
            <a:off x="0" y="6211669"/>
            <a:ext cx="9212094" cy="646331"/>
          </a:xfrm>
          <a:custGeom>
            <a:avLst/>
            <a:gdLst>
              <a:gd name="connsiteX0" fmla="*/ 0 w 9212094"/>
              <a:gd name="connsiteY0" fmla="*/ 0 h 504925"/>
              <a:gd name="connsiteX1" fmla="*/ 9212094 w 9212094"/>
              <a:gd name="connsiteY1" fmla="*/ 0 h 504925"/>
              <a:gd name="connsiteX2" fmla="*/ 9212094 w 9212094"/>
              <a:gd name="connsiteY2" fmla="*/ 504925 h 504925"/>
              <a:gd name="connsiteX3" fmla="*/ 0 w 9212094"/>
              <a:gd name="connsiteY3" fmla="*/ 504925 h 504925"/>
              <a:gd name="connsiteX4" fmla="*/ 0 w 9212094"/>
              <a:gd name="connsiteY4" fmla="*/ 0 h 504925"/>
              <a:gd name="connsiteX0" fmla="*/ 0 w 9212094"/>
              <a:gd name="connsiteY0" fmla="*/ 0 h 504925"/>
              <a:gd name="connsiteX1" fmla="*/ 8693110 w 9212094"/>
              <a:gd name="connsiteY1" fmla="*/ 12356 h 504925"/>
              <a:gd name="connsiteX2" fmla="*/ 9212094 w 9212094"/>
              <a:gd name="connsiteY2" fmla="*/ 504925 h 504925"/>
              <a:gd name="connsiteX3" fmla="*/ 0 w 9212094"/>
              <a:gd name="connsiteY3" fmla="*/ 504925 h 504925"/>
              <a:gd name="connsiteX4" fmla="*/ 0 w 9212094"/>
              <a:gd name="connsiteY4" fmla="*/ 0 h 5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2094" h="504925">
                <a:moveTo>
                  <a:pt x="0" y="0"/>
                </a:moveTo>
                <a:lnTo>
                  <a:pt x="8693110" y="12356"/>
                </a:lnTo>
                <a:lnTo>
                  <a:pt x="9212094" y="504925"/>
                </a:lnTo>
                <a:lnTo>
                  <a:pt x="0" y="504925"/>
                </a:lnTo>
                <a:lnTo>
                  <a:pt x="0" y="0"/>
                </a:lnTo>
                <a:close/>
              </a:path>
            </a:pathLst>
          </a:custGeom>
          <a:solidFill>
            <a:srgbClr val="89D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2490B58B-AFEA-4091-0E06-96D58DE3D414}"/>
              </a:ext>
            </a:extLst>
          </p:cNvPr>
          <p:cNvSpPr/>
          <p:nvPr/>
        </p:nvSpPr>
        <p:spPr>
          <a:xfrm>
            <a:off x="10378706" y="352182"/>
            <a:ext cx="469557" cy="469557"/>
          </a:xfrm>
          <a:prstGeom prst="ellipse">
            <a:avLst/>
          </a:prstGeom>
          <a:solidFill>
            <a:srgbClr val="00A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326CB181-85A9-CF26-6F25-9433F9A04CD4}"/>
              </a:ext>
            </a:extLst>
          </p:cNvPr>
          <p:cNvSpPr/>
          <p:nvPr/>
        </p:nvSpPr>
        <p:spPr>
          <a:xfrm>
            <a:off x="10556695" y="1035705"/>
            <a:ext cx="817791" cy="766120"/>
          </a:xfrm>
          <a:prstGeom prst="ellipse">
            <a:avLst/>
          </a:prstGeom>
          <a:solidFill>
            <a:srgbClr val="00A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B80009A2-6A99-367F-6A41-FC5C802C3A2B}"/>
              </a:ext>
            </a:extLst>
          </p:cNvPr>
          <p:cNvSpPr/>
          <p:nvPr/>
        </p:nvSpPr>
        <p:spPr>
          <a:xfrm>
            <a:off x="11548353" y="857430"/>
            <a:ext cx="582762" cy="545941"/>
          </a:xfrm>
          <a:prstGeom prst="ellipse">
            <a:avLst/>
          </a:prstGeom>
          <a:solidFill>
            <a:srgbClr val="00A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xmlns="" id="{4781A705-E367-ABA1-611E-2F6ABBDE0A86}"/>
              </a:ext>
            </a:extLst>
          </p:cNvPr>
          <p:cNvSpPr/>
          <p:nvPr/>
        </p:nvSpPr>
        <p:spPr>
          <a:xfrm>
            <a:off x="11505100" y="1978639"/>
            <a:ext cx="231755" cy="231755"/>
          </a:xfrm>
          <a:prstGeom prst="ellipse">
            <a:avLst/>
          </a:prstGeom>
          <a:noFill/>
          <a:ln w="73025">
            <a:solidFill>
              <a:srgbClr val="00A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40F5FCDE-A090-A37A-D298-A9DD4F2DAE90}"/>
              </a:ext>
            </a:extLst>
          </p:cNvPr>
          <p:cNvSpPr/>
          <p:nvPr/>
        </p:nvSpPr>
        <p:spPr>
          <a:xfrm>
            <a:off x="11548353" y="280688"/>
            <a:ext cx="377005" cy="377005"/>
          </a:xfrm>
          <a:prstGeom prst="ellipse">
            <a:avLst/>
          </a:prstGeom>
          <a:noFill/>
          <a:ln w="73025">
            <a:solidFill>
              <a:srgbClr val="00A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23F7D2E9-324D-2E54-8BDD-127E5C717D11}"/>
              </a:ext>
            </a:extLst>
          </p:cNvPr>
          <p:cNvSpPr txBox="1"/>
          <p:nvPr/>
        </p:nvSpPr>
        <p:spPr>
          <a:xfrm>
            <a:off x="984765" y="451215"/>
            <a:ext cx="1980857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PROPUESTA:</a:t>
            </a:r>
            <a:endParaRPr lang="es-MX" sz="20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901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51AA6A9-2769-F0AB-A7CE-C84B9A8DA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43" y="223589"/>
            <a:ext cx="3731434" cy="329486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23F7D2E9-324D-2E54-8BDD-127E5C717D11}"/>
              </a:ext>
            </a:extLst>
          </p:cNvPr>
          <p:cNvSpPr txBox="1"/>
          <p:nvPr/>
        </p:nvSpPr>
        <p:spPr>
          <a:xfrm>
            <a:off x="3873435" y="939016"/>
            <a:ext cx="8059953" cy="4409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MX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OBJETIVO:</a:t>
            </a:r>
          </a:p>
          <a:p>
            <a:pPr algn="just">
              <a:lnSpc>
                <a:spcPct val="200000"/>
              </a:lnSpc>
            </a:pPr>
            <a:r>
              <a:rPr lang="es-MX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Fortalecer las técnicas de </a:t>
            </a:r>
            <a:r>
              <a:rPr lang="es-MX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formación del personal en </a:t>
            </a:r>
            <a:r>
              <a:rPr lang="es-MX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los procesos </a:t>
            </a:r>
            <a:r>
              <a:rPr lang="es-MX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del modelo de gestión de transparencia </a:t>
            </a:r>
            <a:r>
              <a:rPr lang="es-MX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municipal.</a:t>
            </a:r>
          </a:p>
          <a:p>
            <a:pPr algn="just">
              <a:lnSpc>
                <a:spcPct val="200000"/>
              </a:lnSpc>
            </a:pPr>
            <a:endParaRPr lang="es-MX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  <a:p>
            <a:pPr algn="just">
              <a:lnSpc>
                <a:spcPct val="200000"/>
              </a:lnSpc>
            </a:pPr>
            <a:r>
              <a:rPr lang="es-MX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DESCRIPCIÓN :</a:t>
            </a:r>
          </a:p>
          <a:p>
            <a:pPr algn="just">
              <a:lnSpc>
                <a:spcPct val="200000"/>
              </a:lnSpc>
            </a:pPr>
            <a:r>
              <a:rPr lang="es-MX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Guía para la construcción del plan de capacitación </a:t>
            </a:r>
            <a:r>
              <a:rPr lang="es-MX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de funcionarios municipales y ciudadanos</a:t>
            </a:r>
            <a:r>
              <a:rPr lang="es-MX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. </a:t>
            </a:r>
            <a:endParaRPr lang="es-MX" sz="24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AF618E6-1D5B-30C3-FFCC-4FFE35447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5739" y="5646533"/>
            <a:ext cx="1692614" cy="797947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3AF57A91-C876-786E-D021-CD1A3F8D66C6}"/>
              </a:ext>
            </a:extLst>
          </p:cNvPr>
          <p:cNvSpPr/>
          <p:nvPr/>
        </p:nvSpPr>
        <p:spPr>
          <a:xfrm>
            <a:off x="-1" y="10744"/>
            <a:ext cx="12192000" cy="155643"/>
          </a:xfrm>
          <a:prstGeom prst="rect">
            <a:avLst/>
          </a:prstGeom>
          <a:solidFill>
            <a:srgbClr val="89D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098B103C-663C-661F-A5C0-567E4C97CF87}"/>
              </a:ext>
            </a:extLst>
          </p:cNvPr>
          <p:cNvSpPr/>
          <p:nvPr/>
        </p:nvSpPr>
        <p:spPr>
          <a:xfrm>
            <a:off x="6780178" y="6558884"/>
            <a:ext cx="5411821" cy="300832"/>
          </a:xfrm>
          <a:prstGeom prst="rect">
            <a:avLst/>
          </a:prstGeom>
          <a:solidFill>
            <a:srgbClr val="00A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B6708045-D8FA-7F5B-7703-D40F9DE54B9C}"/>
              </a:ext>
            </a:extLst>
          </p:cNvPr>
          <p:cNvSpPr/>
          <p:nvPr/>
        </p:nvSpPr>
        <p:spPr>
          <a:xfrm>
            <a:off x="0" y="6121314"/>
            <a:ext cx="9212094" cy="646331"/>
          </a:xfrm>
          <a:custGeom>
            <a:avLst/>
            <a:gdLst>
              <a:gd name="connsiteX0" fmla="*/ 0 w 9212094"/>
              <a:gd name="connsiteY0" fmla="*/ 0 h 504925"/>
              <a:gd name="connsiteX1" fmla="*/ 9212094 w 9212094"/>
              <a:gd name="connsiteY1" fmla="*/ 0 h 504925"/>
              <a:gd name="connsiteX2" fmla="*/ 9212094 w 9212094"/>
              <a:gd name="connsiteY2" fmla="*/ 504925 h 504925"/>
              <a:gd name="connsiteX3" fmla="*/ 0 w 9212094"/>
              <a:gd name="connsiteY3" fmla="*/ 504925 h 504925"/>
              <a:gd name="connsiteX4" fmla="*/ 0 w 9212094"/>
              <a:gd name="connsiteY4" fmla="*/ 0 h 504925"/>
              <a:gd name="connsiteX0" fmla="*/ 0 w 9212094"/>
              <a:gd name="connsiteY0" fmla="*/ 0 h 504925"/>
              <a:gd name="connsiteX1" fmla="*/ 8693110 w 9212094"/>
              <a:gd name="connsiteY1" fmla="*/ 12356 h 504925"/>
              <a:gd name="connsiteX2" fmla="*/ 9212094 w 9212094"/>
              <a:gd name="connsiteY2" fmla="*/ 504925 h 504925"/>
              <a:gd name="connsiteX3" fmla="*/ 0 w 9212094"/>
              <a:gd name="connsiteY3" fmla="*/ 504925 h 504925"/>
              <a:gd name="connsiteX4" fmla="*/ 0 w 9212094"/>
              <a:gd name="connsiteY4" fmla="*/ 0 h 5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2094" h="504925">
                <a:moveTo>
                  <a:pt x="0" y="0"/>
                </a:moveTo>
                <a:lnTo>
                  <a:pt x="8693110" y="12356"/>
                </a:lnTo>
                <a:lnTo>
                  <a:pt x="9212094" y="504925"/>
                </a:lnTo>
                <a:lnTo>
                  <a:pt x="0" y="504925"/>
                </a:lnTo>
                <a:lnTo>
                  <a:pt x="0" y="0"/>
                </a:lnTo>
                <a:close/>
              </a:path>
            </a:pathLst>
          </a:custGeom>
          <a:solidFill>
            <a:srgbClr val="89D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2490B58B-AFEA-4091-0E06-96D58DE3D414}"/>
              </a:ext>
            </a:extLst>
          </p:cNvPr>
          <p:cNvSpPr/>
          <p:nvPr/>
        </p:nvSpPr>
        <p:spPr>
          <a:xfrm>
            <a:off x="1961352" y="4115548"/>
            <a:ext cx="469557" cy="469557"/>
          </a:xfrm>
          <a:prstGeom prst="ellipse">
            <a:avLst/>
          </a:prstGeom>
          <a:solidFill>
            <a:srgbClr val="00A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40F5FCDE-A090-A37A-D298-A9DD4F2DAE90}"/>
              </a:ext>
            </a:extLst>
          </p:cNvPr>
          <p:cNvSpPr/>
          <p:nvPr/>
        </p:nvSpPr>
        <p:spPr>
          <a:xfrm>
            <a:off x="266642" y="1785428"/>
            <a:ext cx="377005" cy="377005"/>
          </a:xfrm>
          <a:prstGeom prst="ellipse">
            <a:avLst/>
          </a:prstGeom>
          <a:solidFill>
            <a:srgbClr val="00A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326CB181-85A9-CF26-6F25-9433F9A04CD4}"/>
              </a:ext>
            </a:extLst>
          </p:cNvPr>
          <p:cNvSpPr/>
          <p:nvPr/>
        </p:nvSpPr>
        <p:spPr>
          <a:xfrm>
            <a:off x="643647" y="5095867"/>
            <a:ext cx="766120" cy="766120"/>
          </a:xfrm>
          <a:prstGeom prst="ellipse">
            <a:avLst/>
          </a:prstGeom>
          <a:solidFill>
            <a:srgbClr val="00A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4449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AF618E6-1D5B-30C3-FFCC-4FFE35447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739" y="5646533"/>
            <a:ext cx="1692614" cy="797947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3AF57A91-C876-786E-D021-CD1A3F8D66C6}"/>
              </a:ext>
            </a:extLst>
          </p:cNvPr>
          <p:cNvSpPr/>
          <p:nvPr/>
        </p:nvSpPr>
        <p:spPr>
          <a:xfrm>
            <a:off x="0" y="10641"/>
            <a:ext cx="12192000" cy="155643"/>
          </a:xfrm>
          <a:prstGeom prst="rect">
            <a:avLst/>
          </a:prstGeom>
          <a:solidFill>
            <a:srgbClr val="89D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098B103C-663C-661F-A5C0-567E4C97CF87}"/>
              </a:ext>
            </a:extLst>
          </p:cNvPr>
          <p:cNvSpPr/>
          <p:nvPr/>
        </p:nvSpPr>
        <p:spPr>
          <a:xfrm>
            <a:off x="6780178" y="6558884"/>
            <a:ext cx="5411821" cy="300832"/>
          </a:xfrm>
          <a:prstGeom prst="rect">
            <a:avLst/>
          </a:prstGeom>
          <a:solidFill>
            <a:srgbClr val="00A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B6708045-D8FA-7F5B-7703-D40F9DE54B9C}"/>
              </a:ext>
            </a:extLst>
          </p:cNvPr>
          <p:cNvSpPr/>
          <p:nvPr/>
        </p:nvSpPr>
        <p:spPr>
          <a:xfrm>
            <a:off x="0" y="6211669"/>
            <a:ext cx="9212094" cy="646331"/>
          </a:xfrm>
          <a:custGeom>
            <a:avLst/>
            <a:gdLst>
              <a:gd name="connsiteX0" fmla="*/ 0 w 9212094"/>
              <a:gd name="connsiteY0" fmla="*/ 0 h 504925"/>
              <a:gd name="connsiteX1" fmla="*/ 9212094 w 9212094"/>
              <a:gd name="connsiteY1" fmla="*/ 0 h 504925"/>
              <a:gd name="connsiteX2" fmla="*/ 9212094 w 9212094"/>
              <a:gd name="connsiteY2" fmla="*/ 504925 h 504925"/>
              <a:gd name="connsiteX3" fmla="*/ 0 w 9212094"/>
              <a:gd name="connsiteY3" fmla="*/ 504925 h 504925"/>
              <a:gd name="connsiteX4" fmla="*/ 0 w 9212094"/>
              <a:gd name="connsiteY4" fmla="*/ 0 h 504925"/>
              <a:gd name="connsiteX0" fmla="*/ 0 w 9212094"/>
              <a:gd name="connsiteY0" fmla="*/ 0 h 504925"/>
              <a:gd name="connsiteX1" fmla="*/ 8693110 w 9212094"/>
              <a:gd name="connsiteY1" fmla="*/ 12356 h 504925"/>
              <a:gd name="connsiteX2" fmla="*/ 9212094 w 9212094"/>
              <a:gd name="connsiteY2" fmla="*/ 504925 h 504925"/>
              <a:gd name="connsiteX3" fmla="*/ 0 w 9212094"/>
              <a:gd name="connsiteY3" fmla="*/ 504925 h 504925"/>
              <a:gd name="connsiteX4" fmla="*/ 0 w 9212094"/>
              <a:gd name="connsiteY4" fmla="*/ 0 h 5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2094" h="504925">
                <a:moveTo>
                  <a:pt x="0" y="0"/>
                </a:moveTo>
                <a:lnTo>
                  <a:pt x="8693110" y="12356"/>
                </a:lnTo>
                <a:lnTo>
                  <a:pt x="9212094" y="504925"/>
                </a:lnTo>
                <a:lnTo>
                  <a:pt x="0" y="504925"/>
                </a:lnTo>
                <a:lnTo>
                  <a:pt x="0" y="0"/>
                </a:lnTo>
                <a:close/>
              </a:path>
            </a:pathLst>
          </a:custGeom>
          <a:solidFill>
            <a:srgbClr val="89D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2490B58B-AFEA-4091-0E06-96D58DE3D414}"/>
              </a:ext>
            </a:extLst>
          </p:cNvPr>
          <p:cNvSpPr/>
          <p:nvPr/>
        </p:nvSpPr>
        <p:spPr>
          <a:xfrm>
            <a:off x="11078796" y="4565507"/>
            <a:ext cx="469557" cy="469557"/>
          </a:xfrm>
          <a:prstGeom prst="ellipse">
            <a:avLst/>
          </a:prstGeom>
          <a:solidFill>
            <a:srgbClr val="00A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326CB181-85A9-CF26-6F25-9433F9A04CD4}"/>
              </a:ext>
            </a:extLst>
          </p:cNvPr>
          <p:cNvSpPr/>
          <p:nvPr/>
        </p:nvSpPr>
        <p:spPr>
          <a:xfrm>
            <a:off x="6780178" y="330563"/>
            <a:ext cx="817791" cy="766120"/>
          </a:xfrm>
          <a:prstGeom prst="ellipse">
            <a:avLst/>
          </a:prstGeom>
          <a:solidFill>
            <a:srgbClr val="00A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86372412-AE79-4B39-C6C2-EEE4A585F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052" y="931545"/>
            <a:ext cx="4038199" cy="3818628"/>
          </a:xfrm>
          <a:prstGeom prst="rect">
            <a:avLst/>
          </a:prstGeom>
        </p:spPr>
      </p:pic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40F5FCDE-A090-A37A-D298-A9DD4F2DAE90}"/>
              </a:ext>
            </a:extLst>
          </p:cNvPr>
          <p:cNvSpPr/>
          <p:nvPr/>
        </p:nvSpPr>
        <p:spPr>
          <a:xfrm>
            <a:off x="7689895" y="5419969"/>
            <a:ext cx="377005" cy="377005"/>
          </a:xfrm>
          <a:prstGeom prst="ellipse">
            <a:avLst/>
          </a:prstGeom>
          <a:noFill/>
          <a:ln w="73025">
            <a:solidFill>
              <a:srgbClr val="00A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23F7D2E9-324D-2E54-8BDD-127E5C717D11}"/>
              </a:ext>
            </a:extLst>
          </p:cNvPr>
          <p:cNvSpPr txBox="1"/>
          <p:nvPr/>
        </p:nvSpPr>
        <p:spPr>
          <a:xfrm>
            <a:off x="556590" y="791855"/>
            <a:ext cx="624935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ACTORES INVOLUCRADOS:</a:t>
            </a:r>
          </a:p>
          <a:p>
            <a:pPr algn="just"/>
            <a:endParaRPr lang="es-MX" sz="28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Unidad de Transparencia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Servidores Públicos Municipales.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Ciudadanía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4AF618E6-1D5B-30C3-FFCC-4FFE35447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969" y="1210531"/>
            <a:ext cx="495801" cy="47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09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3AF57A91-C876-786E-D021-CD1A3F8D66C6}"/>
              </a:ext>
            </a:extLst>
          </p:cNvPr>
          <p:cNvSpPr/>
          <p:nvPr/>
        </p:nvSpPr>
        <p:spPr>
          <a:xfrm>
            <a:off x="0" y="10641"/>
            <a:ext cx="12192000" cy="155643"/>
          </a:xfrm>
          <a:prstGeom prst="rect">
            <a:avLst/>
          </a:prstGeom>
          <a:solidFill>
            <a:srgbClr val="89D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AF618E6-1D5B-30C3-FFCC-4FFE35447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739" y="5646533"/>
            <a:ext cx="1692614" cy="79794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098B103C-663C-661F-A5C0-567E4C97CF87}"/>
              </a:ext>
            </a:extLst>
          </p:cNvPr>
          <p:cNvSpPr/>
          <p:nvPr/>
        </p:nvSpPr>
        <p:spPr>
          <a:xfrm>
            <a:off x="6780178" y="6558884"/>
            <a:ext cx="5411821" cy="300832"/>
          </a:xfrm>
          <a:prstGeom prst="rect">
            <a:avLst/>
          </a:prstGeom>
          <a:solidFill>
            <a:srgbClr val="00A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9">
            <a:extLst>
              <a:ext uri="{FF2B5EF4-FFF2-40B4-BE49-F238E27FC236}">
                <a16:creationId xmlns:a16="http://schemas.microsoft.com/office/drawing/2014/main" xmlns="" id="{B6708045-D8FA-7F5B-7703-D40F9DE54B9C}"/>
              </a:ext>
            </a:extLst>
          </p:cNvPr>
          <p:cNvSpPr/>
          <p:nvPr/>
        </p:nvSpPr>
        <p:spPr>
          <a:xfrm>
            <a:off x="0" y="6121314"/>
            <a:ext cx="9212094" cy="646331"/>
          </a:xfrm>
          <a:custGeom>
            <a:avLst/>
            <a:gdLst>
              <a:gd name="connsiteX0" fmla="*/ 0 w 9212094"/>
              <a:gd name="connsiteY0" fmla="*/ 0 h 504925"/>
              <a:gd name="connsiteX1" fmla="*/ 9212094 w 9212094"/>
              <a:gd name="connsiteY1" fmla="*/ 0 h 504925"/>
              <a:gd name="connsiteX2" fmla="*/ 9212094 w 9212094"/>
              <a:gd name="connsiteY2" fmla="*/ 504925 h 504925"/>
              <a:gd name="connsiteX3" fmla="*/ 0 w 9212094"/>
              <a:gd name="connsiteY3" fmla="*/ 504925 h 504925"/>
              <a:gd name="connsiteX4" fmla="*/ 0 w 9212094"/>
              <a:gd name="connsiteY4" fmla="*/ 0 h 504925"/>
              <a:gd name="connsiteX0" fmla="*/ 0 w 9212094"/>
              <a:gd name="connsiteY0" fmla="*/ 0 h 504925"/>
              <a:gd name="connsiteX1" fmla="*/ 8693110 w 9212094"/>
              <a:gd name="connsiteY1" fmla="*/ 12356 h 504925"/>
              <a:gd name="connsiteX2" fmla="*/ 9212094 w 9212094"/>
              <a:gd name="connsiteY2" fmla="*/ 504925 h 504925"/>
              <a:gd name="connsiteX3" fmla="*/ 0 w 9212094"/>
              <a:gd name="connsiteY3" fmla="*/ 504925 h 504925"/>
              <a:gd name="connsiteX4" fmla="*/ 0 w 9212094"/>
              <a:gd name="connsiteY4" fmla="*/ 0 h 5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2094" h="504925">
                <a:moveTo>
                  <a:pt x="0" y="0"/>
                </a:moveTo>
                <a:lnTo>
                  <a:pt x="8693110" y="12356"/>
                </a:lnTo>
                <a:lnTo>
                  <a:pt x="9212094" y="504925"/>
                </a:lnTo>
                <a:lnTo>
                  <a:pt x="0" y="504925"/>
                </a:lnTo>
                <a:lnTo>
                  <a:pt x="0" y="0"/>
                </a:lnTo>
                <a:close/>
              </a:path>
            </a:pathLst>
          </a:custGeom>
          <a:solidFill>
            <a:srgbClr val="89D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55098DFA-A01B-DA12-F595-CEE4C84B2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4061"/>
            <a:ext cx="4770783" cy="412603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23F7D2E9-324D-2E54-8BDD-127E5C717D11}"/>
              </a:ext>
            </a:extLst>
          </p:cNvPr>
          <p:cNvSpPr txBox="1"/>
          <p:nvPr/>
        </p:nvSpPr>
        <p:spPr>
          <a:xfrm>
            <a:off x="7339914" y="603854"/>
            <a:ext cx="38131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MX" sz="28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  <a:p>
            <a:pPr algn="just"/>
            <a:endParaRPr lang="es-MX" sz="36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23F7D2E9-324D-2E54-8BDD-127E5C717D11}"/>
              </a:ext>
            </a:extLst>
          </p:cNvPr>
          <p:cNvSpPr txBox="1"/>
          <p:nvPr/>
        </p:nvSpPr>
        <p:spPr>
          <a:xfrm>
            <a:off x="4949687" y="603854"/>
            <a:ext cx="632694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BENEFICIO</a:t>
            </a:r>
          </a:p>
          <a:p>
            <a:pPr algn="just"/>
            <a:endParaRPr lang="es-MX" sz="28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s-MX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Fortalecimiento de las competencias de los funcionarios </a:t>
            </a:r>
            <a:r>
              <a:rPr lang="es-MX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 municipales </a:t>
            </a:r>
            <a:r>
              <a:rPr lang="es-MX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para una correcta implementación de los </a:t>
            </a:r>
            <a:r>
              <a:rPr lang="es-MX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procesos de </a:t>
            </a:r>
            <a:r>
              <a:rPr lang="es-MX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transparencia y acceso a la información pública</a:t>
            </a:r>
            <a:r>
              <a:rPr lang="es-MX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4131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3AF57A91-C876-786E-D021-CD1A3F8D66C6}"/>
              </a:ext>
            </a:extLst>
          </p:cNvPr>
          <p:cNvSpPr/>
          <p:nvPr/>
        </p:nvSpPr>
        <p:spPr>
          <a:xfrm>
            <a:off x="0" y="10641"/>
            <a:ext cx="12192000" cy="155643"/>
          </a:xfrm>
          <a:prstGeom prst="rect">
            <a:avLst/>
          </a:prstGeom>
          <a:solidFill>
            <a:srgbClr val="89D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AF618E6-1D5B-30C3-FFCC-4FFE35447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739" y="5646533"/>
            <a:ext cx="1692614" cy="79794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098B103C-663C-661F-A5C0-567E4C97CF87}"/>
              </a:ext>
            </a:extLst>
          </p:cNvPr>
          <p:cNvSpPr/>
          <p:nvPr/>
        </p:nvSpPr>
        <p:spPr>
          <a:xfrm>
            <a:off x="6780178" y="6558884"/>
            <a:ext cx="5411821" cy="300832"/>
          </a:xfrm>
          <a:prstGeom prst="rect">
            <a:avLst/>
          </a:prstGeom>
          <a:solidFill>
            <a:srgbClr val="00A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9">
            <a:extLst>
              <a:ext uri="{FF2B5EF4-FFF2-40B4-BE49-F238E27FC236}">
                <a16:creationId xmlns:a16="http://schemas.microsoft.com/office/drawing/2014/main" xmlns="" id="{B6708045-D8FA-7F5B-7703-D40F9DE54B9C}"/>
              </a:ext>
            </a:extLst>
          </p:cNvPr>
          <p:cNvSpPr/>
          <p:nvPr/>
        </p:nvSpPr>
        <p:spPr>
          <a:xfrm>
            <a:off x="0" y="6121314"/>
            <a:ext cx="9212094" cy="646331"/>
          </a:xfrm>
          <a:custGeom>
            <a:avLst/>
            <a:gdLst>
              <a:gd name="connsiteX0" fmla="*/ 0 w 9212094"/>
              <a:gd name="connsiteY0" fmla="*/ 0 h 504925"/>
              <a:gd name="connsiteX1" fmla="*/ 9212094 w 9212094"/>
              <a:gd name="connsiteY1" fmla="*/ 0 h 504925"/>
              <a:gd name="connsiteX2" fmla="*/ 9212094 w 9212094"/>
              <a:gd name="connsiteY2" fmla="*/ 504925 h 504925"/>
              <a:gd name="connsiteX3" fmla="*/ 0 w 9212094"/>
              <a:gd name="connsiteY3" fmla="*/ 504925 h 504925"/>
              <a:gd name="connsiteX4" fmla="*/ 0 w 9212094"/>
              <a:gd name="connsiteY4" fmla="*/ 0 h 504925"/>
              <a:gd name="connsiteX0" fmla="*/ 0 w 9212094"/>
              <a:gd name="connsiteY0" fmla="*/ 0 h 504925"/>
              <a:gd name="connsiteX1" fmla="*/ 8693110 w 9212094"/>
              <a:gd name="connsiteY1" fmla="*/ 12356 h 504925"/>
              <a:gd name="connsiteX2" fmla="*/ 9212094 w 9212094"/>
              <a:gd name="connsiteY2" fmla="*/ 504925 h 504925"/>
              <a:gd name="connsiteX3" fmla="*/ 0 w 9212094"/>
              <a:gd name="connsiteY3" fmla="*/ 504925 h 504925"/>
              <a:gd name="connsiteX4" fmla="*/ 0 w 9212094"/>
              <a:gd name="connsiteY4" fmla="*/ 0 h 5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2094" h="504925">
                <a:moveTo>
                  <a:pt x="0" y="0"/>
                </a:moveTo>
                <a:lnTo>
                  <a:pt x="8693110" y="12356"/>
                </a:lnTo>
                <a:lnTo>
                  <a:pt x="9212094" y="504925"/>
                </a:lnTo>
                <a:lnTo>
                  <a:pt x="0" y="504925"/>
                </a:lnTo>
                <a:lnTo>
                  <a:pt x="0" y="0"/>
                </a:lnTo>
                <a:close/>
              </a:path>
            </a:pathLst>
          </a:custGeom>
          <a:solidFill>
            <a:srgbClr val="89D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3F7D2E9-324D-2E54-8BDD-127E5C717D11}"/>
              </a:ext>
            </a:extLst>
          </p:cNvPr>
          <p:cNvSpPr txBox="1"/>
          <p:nvPr/>
        </p:nvSpPr>
        <p:spPr>
          <a:xfrm>
            <a:off x="5506278" y="931211"/>
            <a:ext cx="604207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MEDIO DE VERIFICACIÓN DE LA</a:t>
            </a:r>
          </a:p>
          <a:p>
            <a:pPr algn="just">
              <a:lnSpc>
                <a:spcPct val="150000"/>
              </a:lnSpc>
            </a:pPr>
            <a:r>
              <a:rPr lang="es-MX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HERRAMIENTA</a:t>
            </a:r>
          </a:p>
          <a:p>
            <a:pPr algn="just">
              <a:lnSpc>
                <a:spcPct val="150000"/>
              </a:lnSpc>
            </a:pPr>
            <a:endParaRPr lang="es-MX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Plan </a:t>
            </a:r>
            <a:r>
              <a:rPr lang="es-MX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de Capacitación </a:t>
            </a:r>
            <a:r>
              <a:rPr lang="es-MX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Interna;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Informes </a:t>
            </a:r>
            <a:r>
              <a:rPr lang="es-MX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de </a:t>
            </a:r>
            <a:r>
              <a:rPr lang="es-MX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capacitación;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Registros </a:t>
            </a:r>
            <a:r>
              <a:rPr lang="es-MX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de asistencia. </a:t>
            </a:r>
            <a:endParaRPr lang="es-MX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  <a:p>
            <a:pPr algn="just">
              <a:lnSpc>
                <a:spcPct val="150000"/>
              </a:lnSpc>
            </a:pPr>
            <a:endParaRPr lang="es-MX" sz="24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  <a:p>
            <a:pPr algn="just"/>
            <a:endParaRPr lang="es-MX" sz="24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28F8EEE5-C6CD-D977-FCC2-ED1B9FF28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78" y="648976"/>
            <a:ext cx="53721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59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3AF57A91-C876-786E-D021-CD1A3F8D66C6}"/>
              </a:ext>
            </a:extLst>
          </p:cNvPr>
          <p:cNvSpPr/>
          <p:nvPr/>
        </p:nvSpPr>
        <p:spPr>
          <a:xfrm>
            <a:off x="0" y="10641"/>
            <a:ext cx="12192000" cy="155643"/>
          </a:xfrm>
          <a:prstGeom prst="rect">
            <a:avLst/>
          </a:prstGeom>
          <a:solidFill>
            <a:srgbClr val="89D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AF618E6-1D5B-30C3-FFCC-4FFE35447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739" y="5646533"/>
            <a:ext cx="1692614" cy="79794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098B103C-663C-661F-A5C0-567E4C97CF87}"/>
              </a:ext>
            </a:extLst>
          </p:cNvPr>
          <p:cNvSpPr/>
          <p:nvPr/>
        </p:nvSpPr>
        <p:spPr>
          <a:xfrm>
            <a:off x="6780178" y="6558884"/>
            <a:ext cx="5411821" cy="300832"/>
          </a:xfrm>
          <a:prstGeom prst="rect">
            <a:avLst/>
          </a:prstGeom>
          <a:solidFill>
            <a:srgbClr val="00A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9">
            <a:extLst>
              <a:ext uri="{FF2B5EF4-FFF2-40B4-BE49-F238E27FC236}">
                <a16:creationId xmlns:a16="http://schemas.microsoft.com/office/drawing/2014/main" xmlns="" id="{B6708045-D8FA-7F5B-7703-D40F9DE54B9C}"/>
              </a:ext>
            </a:extLst>
          </p:cNvPr>
          <p:cNvSpPr/>
          <p:nvPr/>
        </p:nvSpPr>
        <p:spPr>
          <a:xfrm>
            <a:off x="0" y="6121314"/>
            <a:ext cx="9212094" cy="646331"/>
          </a:xfrm>
          <a:custGeom>
            <a:avLst/>
            <a:gdLst>
              <a:gd name="connsiteX0" fmla="*/ 0 w 9212094"/>
              <a:gd name="connsiteY0" fmla="*/ 0 h 504925"/>
              <a:gd name="connsiteX1" fmla="*/ 9212094 w 9212094"/>
              <a:gd name="connsiteY1" fmla="*/ 0 h 504925"/>
              <a:gd name="connsiteX2" fmla="*/ 9212094 w 9212094"/>
              <a:gd name="connsiteY2" fmla="*/ 504925 h 504925"/>
              <a:gd name="connsiteX3" fmla="*/ 0 w 9212094"/>
              <a:gd name="connsiteY3" fmla="*/ 504925 h 504925"/>
              <a:gd name="connsiteX4" fmla="*/ 0 w 9212094"/>
              <a:gd name="connsiteY4" fmla="*/ 0 h 504925"/>
              <a:gd name="connsiteX0" fmla="*/ 0 w 9212094"/>
              <a:gd name="connsiteY0" fmla="*/ 0 h 504925"/>
              <a:gd name="connsiteX1" fmla="*/ 8693110 w 9212094"/>
              <a:gd name="connsiteY1" fmla="*/ 12356 h 504925"/>
              <a:gd name="connsiteX2" fmla="*/ 9212094 w 9212094"/>
              <a:gd name="connsiteY2" fmla="*/ 504925 h 504925"/>
              <a:gd name="connsiteX3" fmla="*/ 0 w 9212094"/>
              <a:gd name="connsiteY3" fmla="*/ 504925 h 504925"/>
              <a:gd name="connsiteX4" fmla="*/ 0 w 9212094"/>
              <a:gd name="connsiteY4" fmla="*/ 0 h 5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2094" h="504925">
                <a:moveTo>
                  <a:pt x="0" y="0"/>
                </a:moveTo>
                <a:lnTo>
                  <a:pt x="8693110" y="12356"/>
                </a:lnTo>
                <a:lnTo>
                  <a:pt x="9212094" y="504925"/>
                </a:lnTo>
                <a:lnTo>
                  <a:pt x="0" y="504925"/>
                </a:lnTo>
                <a:lnTo>
                  <a:pt x="0" y="0"/>
                </a:lnTo>
                <a:close/>
              </a:path>
            </a:pathLst>
          </a:custGeom>
          <a:solidFill>
            <a:srgbClr val="89D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3F7D2E9-324D-2E54-8BDD-127E5C717D11}"/>
              </a:ext>
            </a:extLst>
          </p:cNvPr>
          <p:cNvSpPr txBox="1"/>
          <p:nvPr/>
        </p:nvSpPr>
        <p:spPr>
          <a:xfrm>
            <a:off x="616821" y="487458"/>
            <a:ext cx="1028607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REQUISITOS DEL DISEÑO</a:t>
            </a:r>
          </a:p>
          <a:p>
            <a:pPr algn="just">
              <a:lnSpc>
                <a:spcPct val="150000"/>
              </a:lnSpc>
            </a:pPr>
            <a:r>
              <a:rPr lang="es-MX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Los planes de capacitación deberán considerar acciones de formación sobre transparencia, acceso a la información pública y protección de datos personales, para los servidores públicos municipales con el fin de que puedan desarrollar de manera adecuada sus funciones.</a:t>
            </a:r>
          </a:p>
          <a:p>
            <a:pPr algn="just">
              <a:lnSpc>
                <a:spcPct val="150000"/>
              </a:lnSpc>
            </a:pPr>
            <a:endParaRPr lang="es-MX" sz="22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s-MX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Para el caso de población, los planes de capacitación deberán considerar acciones de formación sobre transparencia, acceso a la información pública y protección de datos personales, con la finalidad de que puedan, conocer, entender y ejercer estos derechos</a:t>
            </a:r>
            <a:r>
              <a:rPr lang="es-MX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s-MX" sz="24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  <a:p>
            <a:pPr algn="just"/>
            <a:endParaRPr lang="es-MX" sz="24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224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3AF57A91-C876-786E-D021-CD1A3F8D66C6}"/>
              </a:ext>
            </a:extLst>
          </p:cNvPr>
          <p:cNvSpPr/>
          <p:nvPr/>
        </p:nvSpPr>
        <p:spPr>
          <a:xfrm>
            <a:off x="0" y="10641"/>
            <a:ext cx="12192000" cy="155643"/>
          </a:xfrm>
          <a:prstGeom prst="rect">
            <a:avLst/>
          </a:prstGeom>
          <a:solidFill>
            <a:srgbClr val="89D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AF618E6-1D5B-30C3-FFCC-4FFE35447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739" y="5646533"/>
            <a:ext cx="1692614" cy="79794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098B103C-663C-661F-A5C0-567E4C97CF87}"/>
              </a:ext>
            </a:extLst>
          </p:cNvPr>
          <p:cNvSpPr/>
          <p:nvPr/>
        </p:nvSpPr>
        <p:spPr>
          <a:xfrm>
            <a:off x="6780178" y="6558884"/>
            <a:ext cx="5411821" cy="300832"/>
          </a:xfrm>
          <a:prstGeom prst="rect">
            <a:avLst/>
          </a:prstGeom>
          <a:solidFill>
            <a:srgbClr val="00A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9">
            <a:extLst>
              <a:ext uri="{FF2B5EF4-FFF2-40B4-BE49-F238E27FC236}">
                <a16:creationId xmlns:a16="http://schemas.microsoft.com/office/drawing/2014/main" xmlns="" id="{B6708045-D8FA-7F5B-7703-D40F9DE54B9C}"/>
              </a:ext>
            </a:extLst>
          </p:cNvPr>
          <p:cNvSpPr/>
          <p:nvPr/>
        </p:nvSpPr>
        <p:spPr>
          <a:xfrm>
            <a:off x="0" y="6121314"/>
            <a:ext cx="9212094" cy="646331"/>
          </a:xfrm>
          <a:custGeom>
            <a:avLst/>
            <a:gdLst>
              <a:gd name="connsiteX0" fmla="*/ 0 w 9212094"/>
              <a:gd name="connsiteY0" fmla="*/ 0 h 504925"/>
              <a:gd name="connsiteX1" fmla="*/ 9212094 w 9212094"/>
              <a:gd name="connsiteY1" fmla="*/ 0 h 504925"/>
              <a:gd name="connsiteX2" fmla="*/ 9212094 w 9212094"/>
              <a:gd name="connsiteY2" fmla="*/ 504925 h 504925"/>
              <a:gd name="connsiteX3" fmla="*/ 0 w 9212094"/>
              <a:gd name="connsiteY3" fmla="*/ 504925 h 504925"/>
              <a:gd name="connsiteX4" fmla="*/ 0 w 9212094"/>
              <a:gd name="connsiteY4" fmla="*/ 0 h 504925"/>
              <a:gd name="connsiteX0" fmla="*/ 0 w 9212094"/>
              <a:gd name="connsiteY0" fmla="*/ 0 h 504925"/>
              <a:gd name="connsiteX1" fmla="*/ 8693110 w 9212094"/>
              <a:gd name="connsiteY1" fmla="*/ 12356 h 504925"/>
              <a:gd name="connsiteX2" fmla="*/ 9212094 w 9212094"/>
              <a:gd name="connsiteY2" fmla="*/ 504925 h 504925"/>
              <a:gd name="connsiteX3" fmla="*/ 0 w 9212094"/>
              <a:gd name="connsiteY3" fmla="*/ 504925 h 504925"/>
              <a:gd name="connsiteX4" fmla="*/ 0 w 9212094"/>
              <a:gd name="connsiteY4" fmla="*/ 0 h 5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2094" h="504925">
                <a:moveTo>
                  <a:pt x="0" y="0"/>
                </a:moveTo>
                <a:lnTo>
                  <a:pt x="8693110" y="12356"/>
                </a:lnTo>
                <a:lnTo>
                  <a:pt x="9212094" y="504925"/>
                </a:lnTo>
                <a:lnTo>
                  <a:pt x="0" y="504925"/>
                </a:lnTo>
                <a:lnTo>
                  <a:pt x="0" y="0"/>
                </a:lnTo>
                <a:close/>
              </a:path>
            </a:pathLst>
          </a:custGeom>
          <a:solidFill>
            <a:srgbClr val="89D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3F7D2E9-324D-2E54-8BDD-127E5C717D11}"/>
              </a:ext>
            </a:extLst>
          </p:cNvPr>
          <p:cNvSpPr txBox="1"/>
          <p:nvPr/>
        </p:nvSpPr>
        <p:spPr>
          <a:xfrm>
            <a:off x="760733" y="224094"/>
            <a:ext cx="1067053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Con el objetivo de focalizar los esfuerzos de capacitación, se recomienda que el diseño de estas actividades considere:</a:t>
            </a: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s-MX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a)	</a:t>
            </a:r>
            <a:r>
              <a:rPr lang="es-MX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Definición de públicos objetivos: </a:t>
            </a:r>
          </a:p>
          <a:p>
            <a:pPr algn="just">
              <a:lnSpc>
                <a:spcPct val="150000"/>
              </a:lnSpc>
            </a:pPr>
            <a:r>
              <a:rPr lang="es-MX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Se sugiere realizar capacitaciones para las distintas áreas que conforman los Sujetos Obligados, tales como:</a:t>
            </a:r>
          </a:p>
          <a:p>
            <a:pPr lvl="1" algn="just"/>
            <a:r>
              <a:rPr lang="es-MX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			° Direcciones </a:t>
            </a:r>
            <a:r>
              <a:rPr lang="es-MX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Generales</a:t>
            </a:r>
          </a:p>
          <a:p>
            <a:pPr algn="just"/>
            <a:r>
              <a:rPr lang="es-MX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			° Direcciones </a:t>
            </a:r>
            <a:r>
              <a:rPr lang="es-MX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de Área</a:t>
            </a:r>
          </a:p>
          <a:p>
            <a:pPr algn="just"/>
            <a:r>
              <a:rPr lang="es-MX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			° Subdirecciones </a:t>
            </a:r>
            <a:endParaRPr lang="es-MX" sz="20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  <a:p>
            <a:pPr algn="just"/>
            <a:r>
              <a:rPr lang="es-MX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			° Jefaturas </a:t>
            </a:r>
            <a:r>
              <a:rPr lang="es-MX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de Departamento</a:t>
            </a:r>
          </a:p>
          <a:p>
            <a:pPr algn="just"/>
            <a:r>
              <a:rPr lang="es-MX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			° Enlaces</a:t>
            </a:r>
            <a:endParaRPr lang="es-MX" sz="20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  <a:p>
            <a:pPr algn="just"/>
            <a:r>
              <a:rPr lang="es-MX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			° Auxiliares</a:t>
            </a:r>
            <a:endParaRPr lang="es-MX" sz="20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  <a:p>
            <a:pPr algn="just"/>
            <a:r>
              <a:rPr lang="es-MX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			° Personal </a:t>
            </a:r>
            <a:r>
              <a:rPr lang="es-MX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operativo</a:t>
            </a:r>
          </a:p>
          <a:p>
            <a:pPr algn="just">
              <a:lnSpc>
                <a:spcPct val="150000"/>
              </a:lnSpc>
            </a:pPr>
            <a:r>
              <a:rPr lang="es-MX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P</a:t>
            </a:r>
            <a:r>
              <a:rPr lang="es-MX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ara </a:t>
            </a:r>
            <a:r>
              <a:rPr lang="es-MX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el caso de capacitaciones a ciudadanos, al público en general delimitando de acuerdo a las edades de los participantes.</a:t>
            </a:r>
            <a:endParaRPr lang="es-MX" sz="20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683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3AF57A91-C876-786E-D021-CD1A3F8D66C6}"/>
              </a:ext>
            </a:extLst>
          </p:cNvPr>
          <p:cNvSpPr/>
          <p:nvPr/>
        </p:nvSpPr>
        <p:spPr>
          <a:xfrm>
            <a:off x="-1" y="-35422"/>
            <a:ext cx="12192000" cy="155643"/>
          </a:xfrm>
          <a:prstGeom prst="rect">
            <a:avLst/>
          </a:prstGeom>
          <a:solidFill>
            <a:srgbClr val="89D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AF618E6-1D5B-30C3-FFCC-4FFE35447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739" y="5646533"/>
            <a:ext cx="1692614" cy="79794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098B103C-663C-661F-A5C0-567E4C97CF87}"/>
              </a:ext>
            </a:extLst>
          </p:cNvPr>
          <p:cNvSpPr/>
          <p:nvPr/>
        </p:nvSpPr>
        <p:spPr>
          <a:xfrm>
            <a:off x="6780178" y="6558884"/>
            <a:ext cx="5411821" cy="300832"/>
          </a:xfrm>
          <a:prstGeom prst="rect">
            <a:avLst/>
          </a:prstGeom>
          <a:solidFill>
            <a:srgbClr val="00A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9">
            <a:extLst>
              <a:ext uri="{FF2B5EF4-FFF2-40B4-BE49-F238E27FC236}">
                <a16:creationId xmlns:a16="http://schemas.microsoft.com/office/drawing/2014/main" xmlns="" id="{B6708045-D8FA-7F5B-7703-D40F9DE54B9C}"/>
              </a:ext>
            </a:extLst>
          </p:cNvPr>
          <p:cNvSpPr/>
          <p:nvPr/>
        </p:nvSpPr>
        <p:spPr>
          <a:xfrm>
            <a:off x="0" y="6121314"/>
            <a:ext cx="9212094" cy="646331"/>
          </a:xfrm>
          <a:custGeom>
            <a:avLst/>
            <a:gdLst>
              <a:gd name="connsiteX0" fmla="*/ 0 w 9212094"/>
              <a:gd name="connsiteY0" fmla="*/ 0 h 504925"/>
              <a:gd name="connsiteX1" fmla="*/ 9212094 w 9212094"/>
              <a:gd name="connsiteY1" fmla="*/ 0 h 504925"/>
              <a:gd name="connsiteX2" fmla="*/ 9212094 w 9212094"/>
              <a:gd name="connsiteY2" fmla="*/ 504925 h 504925"/>
              <a:gd name="connsiteX3" fmla="*/ 0 w 9212094"/>
              <a:gd name="connsiteY3" fmla="*/ 504925 h 504925"/>
              <a:gd name="connsiteX4" fmla="*/ 0 w 9212094"/>
              <a:gd name="connsiteY4" fmla="*/ 0 h 504925"/>
              <a:gd name="connsiteX0" fmla="*/ 0 w 9212094"/>
              <a:gd name="connsiteY0" fmla="*/ 0 h 504925"/>
              <a:gd name="connsiteX1" fmla="*/ 8693110 w 9212094"/>
              <a:gd name="connsiteY1" fmla="*/ 12356 h 504925"/>
              <a:gd name="connsiteX2" fmla="*/ 9212094 w 9212094"/>
              <a:gd name="connsiteY2" fmla="*/ 504925 h 504925"/>
              <a:gd name="connsiteX3" fmla="*/ 0 w 9212094"/>
              <a:gd name="connsiteY3" fmla="*/ 504925 h 504925"/>
              <a:gd name="connsiteX4" fmla="*/ 0 w 9212094"/>
              <a:gd name="connsiteY4" fmla="*/ 0 h 5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2094" h="504925">
                <a:moveTo>
                  <a:pt x="0" y="0"/>
                </a:moveTo>
                <a:lnTo>
                  <a:pt x="8693110" y="12356"/>
                </a:lnTo>
                <a:lnTo>
                  <a:pt x="9212094" y="504925"/>
                </a:lnTo>
                <a:lnTo>
                  <a:pt x="0" y="504925"/>
                </a:lnTo>
                <a:lnTo>
                  <a:pt x="0" y="0"/>
                </a:lnTo>
                <a:close/>
              </a:path>
            </a:pathLst>
          </a:custGeom>
          <a:solidFill>
            <a:srgbClr val="89D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3F7D2E9-324D-2E54-8BDD-127E5C717D11}"/>
              </a:ext>
            </a:extLst>
          </p:cNvPr>
          <p:cNvSpPr txBox="1"/>
          <p:nvPr/>
        </p:nvSpPr>
        <p:spPr>
          <a:xfrm>
            <a:off x="854861" y="903433"/>
            <a:ext cx="104822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b)	</a:t>
            </a:r>
            <a:r>
              <a:rPr lang="es-MX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Requisito de formación para el TUT:</a:t>
            </a:r>
          </a:p>
          <a:p>
            <a:pPr algn="just"/>
            <a:r>
              <a:rPr lang="es-MX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Será necesario que el TUT cuente con el nombramiento respectivo que lo acredite para realizar las funciones conferidas en la normatividad aplicable en la materia.</a:t>
            </a:r>
          </a:p>
          <a:p>
            <a:pPr algn="just"/>
            <a:endParaRPr lang="es-MX" sz="22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  <a:p>
            <a:pPr algn="just"/>
            <a:r>
              <a:rPr lang="es-MX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c)	</a:t>
            </a:r>
            <a:r>
              <a:rPr lang="es-MX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Definición de contenidos: </a:t>
            </a:r>
          </a:p>
          <a:p>
            <a:pPr algn="just"/>
            <a:endParaRPr lang="es-MX" sz="22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  <a:p>
            <a:pPr algn="just"/>
            <a:r>
              <a:rPr lang="es-MX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I.	Capacitación general: Requisito contenido en el marco normativo aplicable </a:t>
            </a:r>
            <a:r>
              <a:rPr lang="es-MX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	en </a:t>
            </a:r>
            <a:r>
              <a:rPr lang="es-MX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la materia.</a:t>
            </a:r>
          </a:p>
          <a:p>
            <a:pPr algn="just"/>
            <a:r>
              <a:rPr lang="es-MX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II.	Capacitación basada en el Modelo Regional de Transparencia</a:t>
            </a:r>
          </a:p>
          <a:p>
            <a:pPr algn="just"/>
            <a:r>
              <a:rPr lang="es-MX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III.	Capacitación en Transparencia Activa: Información a publicar en sitios </a:t>
            </a:r>
            <a:r>
              <a:rPr lang="es-MX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	electrónicos </a:t>
            </a:r>
            <a:r>
              <a:rPr lang="es-MX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habilitados para tal efecto como son: PNT, SAIMEX, </a:t>
            </a:r>
            <a:r>
              <a:rPr lang="es-MX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	SARCOEM </a:t>
            </a:r>
            <a:r>
              <a:rPr lang="es-MX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e IPOMEX.</a:t>
            </a:r>
          </a:p>
          <a:p>
            <a:pPr algn="just"/>
            <a:endParaRPr lang="es-MX" sz="24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403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3AF57A91-C876-786E-D021-CD1A3F8D66C6}"/>
              </a:ext>
            </a:extLst>
          </p:cNvPr>
          <p:cNvSpPr/>
          <p:nvPr/>
        </p:nvSpPr>
        <p:spPr>
          <a:xfrm>
            <a:off x="0" y="10641"/>
            <a:ext cx="12192000" cy="155643"/>
          </a:xfrm>
          <a:prstGeom prst="rect">
            <a:avLst/>
          </a:prstGeom>
          <a:solidFill>
            <a:srgbClr val="89D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AF618E6-1D5B-30C3-FFCC-4FFE35447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739" y="5646533"/>
            <a:ext cx="1692614" cy="79794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098B103C-663C-661F-A5C0-567E4C97CF87}"/>
              </a:ext>
            </a:extLst>
          </p:cNvPr>
          <p:cNvSpPr/>
          <p:nvPr/>
        </p:nvSpPr>
        <p:spPr>
          <a:xfrm>
            <a:off x="6780178" y="6558884"/>
            <a:ext cx="5411821" cy="300832"/>
          </a:xfrm>
          <a:prstGeom prst="rect">
            <a:avLst/>
          </a:prstGeom>
          <a:solidFill>
            <a:srgbClr val="00A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9">
            <a:extLst>
              <a:ext uri="{FF2B5EF4-FFF2-40B4-BE49-F238E27FC236}">
                <a16:creationId xmlns:a16="http://schemas.microsoft.com/office/drawing/2014/main" xmlns="" id="{B6708045-D8FA-7F5B-7703-D40F9DE54B9C}"/>
              </a:ext>
            </a:extLst>
          </p:cNvPr>
          <p:cNvSpPr/>
          <p:nvPr/>
        </p:nvSpPr>
        <p:spPr>
          <a:xfrm>
            <a:off x="0" y="6121314"/>
            <a:ext cx="9212094" cy="646331"/>
          </a:xfrm>
          <a:custGeom>
            <a:avLst/>
            <a:gdLst>
              <a:gd name="connsiteX0" fmla="*/ 0 w 9212094"/>
              <a:gd name="connsiteY0" fmla="*/ 0 h 504925"/>
              <a:gd name="connsiteX1" fmla="*/ 9212094 w 9212094"/>
              <a:gd name="connsiteY1" fmla="*/ 0 h 504925"/>
              <a:gd name="connsiteX2" fmla="*/ 9212094 w 9212094"/>
              <a:gd name="connsiteY2" fmla="*/ 504925 h 504925"/>
              <a:gd name="connsiteX3" fmla="*/ 0 w 9212094"/>
              <a:gd name="connsiteY3" fmla="*/ 504925 h 504925"/>
              <a:gd name="connsiteX4" fmla="*/ 0 w 9212094"/>
              <a:gd name="connsiteY4" fmla="*/ 0 h 504925"/>
              <a:gd name="connsiteX0" fmla="*/ 0 w 9212094"/>
              <a:gd name="connsiteY0" fmla="*/ 0 h 504925"/>
              <a:gd name="connsiteX1" fmla="*/ 8693110 w 9212094"/>
              <a:gd name="connsiteY1" fmla="*/ 12356 h 504925"/>
              <a:gd name="connsiteX2" fmla="*/ 9212094 w 9212094"/>
              <a:gd name="connsiteY2" fmla="*/ 504925 h 504925"/>
              <a:gd name="connsiteX3" fmla="*/ 0 w 9212094"/>
              <a:gd name="connsiteY3" fmla="*/ 504925 h 504925"/>
              <a:gd name="connsiteX4" fmla="*/ 0 w 9212094"/>
              <a:gd name="connsiteY4" fmla="*/ 0 h 5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2094" h="504925">
                <a:moveTo>
                  <a:pt x="0" y="0"/>
                </a:moveTo>
                <a:lnTo>
                  <a:pt x="8693110" y="12356"/>
                </a:lnTo>
                <a:lnTo>
                  <a:pt x="9212094" y="504925"/>
                </a:lnTo>
                <a:lnTo>
                  <a:pt x="0" y="504925"/>
                </a:lnTo>
                <a:lnTo>
                  <a:pt x="0" y="0"/>
                </a:lnTo>
                <a:close/>
              </a:path>
            </a:pathLst>
          </a:custGeom>
          <a:solidFill>
            <a:srgbClr val="89D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3F7D2E9-324D-2E54-8BDD-127E5C717D11}"/>
              </a:ext>
            </a:extLst>
          </p:cNvPr>
          <p:cNvSpPr txBox="1"/>
          <p:nvPr/>
        </p:nvSpPr>
        <p:spPr>
          <a:xfrm>
            <a:off x="1613647" y="881641"/>
            <a:ext cx="964280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IV.	Capacitación en Solicitudes de Acceso a Información: Procedimientos para el acceso a la información, plazos involucrados en las solicitudes de acceso a información, clasificación de información y recurso de revisión.</a:t>
            </a:r>
          </a:p>
          <a:p>
            <a:pPr algn="just"/>
            <a:endParaRPr lang="es-MX" sz="22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  <a:p>
            <a:pPr algn="just"/>
            <a:r>
              <a:rPr lang="es-MX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V.	Capacitación en un Modelo de Gestión Documental: Capacitación en materia de Archivo y Gestión Documental.</a:t>
            </a:r>
          </a:p>
          <a:p>
            <a:pPr algn="just"/>
            <a:endParaRPr lang="es-MX" sz="22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  <a:p>
            <a:pPr algn="just"/>
            <a:r>
              <a:rPr lang="es-MX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VI.	Capacitación en Transparencia Proactiva. La transparencia como herramienta de las necesidades de información de los ciudadanos.</a:t>
            </a:r>
          </a:p>
          <a:p>
            <a:pPr algn="just"/>
            <a:endParaRPr lang="es-MX" sz="22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  <a:p>
            <a:pPr algn="just"/>
            <a:r>
              <a:rPr lang="es-MX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VII.	Capacitación en Gobierno Abierto. Políticas y buenas prácticas en la apertura de datos abiertos a la ciudadanía.</a:t>
            </a:r>
          </a:p>
          <a:p>
            <a:pPr algn="just"/>
            <a:endParaRPr lang="es-MX" sz="24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8681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624</Words>
  <Application>Microsoft Office PowerPoint</Application>
  <PresentationFormat>Panorámica</PresentationFormat>
  <Paragraphs>102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Helvetica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USUARIO</cp:lastModifiedBy>
  <cp:revision>33</cp:revision>
  <dcterms:created xsi:type="dcterms:W3CDTF">2023-02-21T20:55:45Z</dcterms:created>
  <dcterms:modified xsi:type="dcterms:W3CDTF">2023-02-23T18:58:17Z</dcterms:modified>
</cp:coreProperties>
</file>